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58" r:id="rId3"/>
  </p:sldMasterIdLst>
  <p:notesMasterIdLst>
    <p:notesMasterId r:id="rId14"/>
  </p:notesMasterIdLst>
  <p:sldIdLst>
    <p:sldId id="258" r:id="rId4"/>
    <p:sldId id="261" r:id="rId5"/>
    <p:sldId id="262" r:id="rId6"/>
    <p:sldId id="263" r:id="rId7"/>
    <p:sldId id="264" r:id="rId8"/>
    <p:sldId id="265" r:id="rId9"/>
    <p:sldId id="266" r:id="rId10"/>
    <p:sldId id="267" r:id="rId11"/>
    <p:sldId id="257" r:id="rId12"/>
    <p:sldId id="25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40" autoAdjust="0"/>
    <p:restoredTop sz="51251" autoAdjust="0"/>
  </p:normalViewPr>
  <p:slideViewPr>
    <p:cSldViewPr snapToGrid="0">
      <p:cViewPr varScale="1">
        <p:scale>
          <a:sx n="79" d="100"/>
          <a:sy n="79" d="100"/>
        </p:scale>
        <p:origin x="10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42CAB9-1A03-4977-9665-FC439D4A4500}" type="datetimeFigureOut">
              <a:rPr lang="en-US" smtClean="0"/>
              <a:t>9/3/2025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1312DF-FCD3-4D05-B1BD-599D608258D4}" type="slidenum">
              <a:rPr lang="en-US" smtClean="0"/>
              <a:t>‹#›</a:t>
            </a:fld>
            <a:endParaRPr lang="en-US"/>
          </a:p>
        </p:txBody>
      </p:sp>
    </p:spTree>
    <p:extLst>
      <p:ext uri="{BB962C8B-B14F-4D97-AF65-F5344CB8AC3E}">
        <p14:creationId xmlns:p14="http://schemas.microsoft.com/office/powerpoint/2010/main" val="3589648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Welcome everyone!</a:t>
            </a: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Today, we will explore how to design APIs that can handle anything you throw at them — whether that is a sudden traffic spike, a regional outage, or evolving business demands.</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Louisville is a city built for movement — a global logistics hub, home to UPS Worldport and countless distribution networks. Its location at the Falls of the Ohio once required goods to be offloaded and rerouted — a challenge turned into infrastructure. Today, it’s optimized for throughput, coordination, and resilience.</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By the end of this session, you will walk away with:</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0" dirty="0"/>
              <a:t>A clear blueprint for building APIs that stay online under pressure.</a:t>
            </a:r>
          </a:p>
          <a:p>
            <a:pPr marL="171450" indent="-171450">
              <a:buFont typeface="Arial" panose="020B0604020202020204" pitchFamily="34" charset="0"/>
              <a:buChar char="•"/>
            </a:pPr>
            <a:r>
              <a:rPr lang="en-US" b="0" dirty="0"/>
              <a:t>Practical Azure patterns for scaling without overspending.</a:t>
            </a:r>
          </a:p>
          <a:p>
            <a:pPr marL="171450" indent="-171450">
              <a:buFont typeface="Arial" panose="020B0604020202020204" pitchFamily="34" charset="0"/>
              <a:buChar char="•"/>
            </a:pPr>
            <a:r>
              <a:rPr lang="en-US" b="0" dirty="0"/>
              <a:t>Proven monitoring and recovery strategies you can implement right away.</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Like Louisville’s logistics systems, your APIs should be designed to handle load, reroute intelligently, and keep delivering — even when conditions change.</a:t>
            </a:r>
          </a:p>
        </p:txBody>
      </p:sp>
      <p:sp>
        <p:nvSpPr>
          <p:cNvPr id="4" name="Slide Number Placeholder 3"/>
          <p:cNvSpPr>
            <a:spLocks noGrp="1"/>
          </p:cNvSpPr>
          <p:nvPr>
            <p:ph type="sldNum" sz="quarter" idx="5"/>
          </p:nvPr>
        </p:nvSpPr>
        <p:spPr/>
        <p:txBody>
          <a:bodyPr/>
          <a:lstStyle/>
          <a:p>
            <a:fld id="{401312DF-FCD3-4D05-B1BD-599D608258D4}" type="slidenum">
              <a:rPr lang="en-US" smtClean="0"/>
              <a:t>1</a:t>
            </a:fld>
            <a:endParaRPr lang="en-US"/>
          </a:p>
        </p:txBody>
      </p:sp>
    </p:spTree>
    <p:extLst>
      <p:ext uri="{BB962C8B-B14F-4D97-AF65-F5344CB8AC3E}">
        <p14:creationId xmlns:p14="http://schemas.microsoft.com/office/powerpoint/2010/main" val="1738279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our roadmap for the next xx minutes.</a:t>
            </a:r>
          </a:p>
          <a:p>
            <a:endParaRPr lang="en-US" dirty="0"/>
          </a:p>
          <a:p>
            <a:r>
              <a:rPr lang="en-US" dirty="0"/>
              <a:t>Louisville is a logistics powerhouse — and our agenda is designed like a distribution network. We will start at the hub: the problem space. From there, we will move through each checkpoint — the Azure building blocks, high availability and disaster recovery, and resilience strategies — ensuring every part of the system is covered.</a:t>
            </a:r>
          </a:p>
          <a:p>
            <a:endParaRPr lang="en-US" dirty="0"/>
          </a:p>
          <a:p>
            <a:r>
              <a:rPr lang="en-US" dirty="0"/>
              <a:t>We will track our “shipments” with monitoring and observability, run a live demo to see the flow in action, and finish with a blueprint that ensures smooth delivery every time.</a:t>
            </a:r>
          </a:p>
          <a:p>
            <a:endParaRPr lang="en-US" dirty="0"/>
          </a:p>
          <a:p>
            <a:r>
              <a:rPr lang="en-US" dirty="0"/>
              <a:t>By the end, you will know how to design APIs that keep moving, reroute intelligently, and deliver reliably — just like Louisville’s logistics systems.</a:t>
            </a:r>
          </a:p>
        </p:txBody>
      </p:sp>
      <p:sp>
        <p:nvSpPr>
          <p:cNvPr id="4" name="Slide Number Placeholder 3"/>
          <p:cNvSpPr>
            <a:spLocks noGrp="1"/>
          </p:cNvSpPr>
          <p:nvPr>
            <p:ph type="sldNum" sz="quarter" idx="5"/>
          </p:nvPr>
        </p:nvSpPr>
        <p:spPr/>
        <p:txBody>
          <a:bodyPr/>
          <a:lstStyle/>
          <a:p>
            <a:fld id="{401312DF-FCD3-4D05-B1BD-599D608258D4}" type="slidenum">
              <a:rPr lang="en-US" smtClean="0"/>
              <a:t>2</a:t>
            </a:fld>
            <a:endParaRPr lang="en-US"/>
          </a:p>
        </p:txBody>
      </p:sp>
    </p:spTree>
    <p:extLst>
      <p:ext uri="{BB962C8B-B14F-4D97-AF65-F5344CB8AC3E}">
        <p14:creationId xmlns:p14="http://schemas.microsoft.com/office/powerpoint/2010/main" val="2030617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Louisville is a logistics powerhouse — home to UPS Worldport, where packages from around the globe are stored and sent on their way. But what happens when a storm grounds flights? Or when a critical conveyor belt goes down? The entire network fees it.</a:t>
            </a:r>
          </a:p>
          <a:p>
            <a:endParaRPr lang="en-US" dirty="0"/>
          </a:p>
          <a:p>
            <a:r>
              <a:rPr lang="en-US" dirty="0"/>
              <a:t>Your APIs operate in the same way. They are hubs in a larger delivery chain. A sudden spike in orders, a failed upstream service, or a slow database query can back up the entire system.</a:t>
            </a:r>
          </a:p>
          <a:p>
            <a:endParaRPr lang="en-US" dirty="0"/>
          </a:p>
          <a:p>
            <a:r>
              <a:rPr lang="en-US" dirty="0"/>
              <a:t>In logistics, you cannot just stop the flow — you reroute, prioritize, and keep the most critical shipments moving. In APIs, resilience is defined as retry policies, circuit breakers, and graceful degradation.</a:t>
            </a:r>
          </a:p>
          <a:p>
            <a:endParaRPr lang="en-US" dirty="0"/>
          </a:p>
          <a:p>
            <a:r>
              <a:rPr lang="en-US" dirty="0"/>
              <a:t>The stakes are high. In a world where customers expect next-day delivery or instant API responses, downtime is not an option. The challenge is building systems that can weather the storm and keep delivering.</a:t>
            </a:r>
          </a:p>
        </p:txBody>
      </p:sp>
      <p:sp>
        <p:nvSpPr>
          <p:cNvPr id="4" name="Slide Number Placeholder 3"/>
          <p:cNvSpPr>
            <a:spLocks noGrp="1"/>
          </p:cNvSpPr>
          <p:nvPr>
            <p:ph type="sldNum" sz="quarter" idx="5"/>
          </p:nvPr>
        </p:nvSpPr>
        <p:spPr/>
        <p:txBody>
          <a:bodyPr/>
          <a:lstStyle/>
          <a:p>
            <a:fld id="{401312DF-FCD3-4D05-B1BD-599D608258D4}" type="slidenum">
              <a:rPr lang="en-US" smtClean="0"/>
              <a:t>3</a:t>
            </a:fld>
            <a:endParaRPr lang="en-US"/>
          </a:p>
        </p:txBody>
      </p:sp>
    </p:spTree>
    <p:extLst>
      <p:ext uri="{BB962C8B-B14F-4D97-AF65-F5344CB8AC3E}">
        <p14:creationId xmlns:p14="http://schemas.microsoft.com/office/powerpoint/2010/main" val="3851661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you a realistic example.</a:t>
            </a:r>
          </a:p>
          <a:p>
            <a:endParaRPr lang="en-US" dirty="0"/>
          </a:p>
          <a:p>
            <a:r>
              <a:rPr lang="en-US" dirty="0"/>
              <a:t>There is an organization that started with a patchwork of legacy integration systems and a couple of home-grown API gateways. They were fine on a normal day, but when traffic spiked, the cracks showed. Requests piled up, upstream services failed, and without throttling or caching, these failures cascaded.</a:t>
            </a:r>
          </a:p>
          <a:p>
            <a:endParaRPr lang="en-US" dirty="0"/>
          </a:p>
          <a:p>
            <a:r>
              <a:rPr lang="en-US" dirty="0"/>
              <a:t>They had no real-time visibility, so they were always reacting after customers felt the pain. Every failover was manual, expensive in both time and money.</a:t>
            </a:r>
          </a:p>
          <a:p>
            <a:endParaRPr lang="en-US" dirty="0"/>
          </a:p>
          <a:p>
            <a:r>
              <a:rPr lang="en-US" dirty="0"/>
              <a:t>They decided to re-architect with resilience in mind, using the exact patterns and Azure services we will be talking about today. Azure API Management became their consistent front door, enforcing policies, caching responses, and shielding backends. They deployed across multiple regions with Azure Front Door, so it one region had trouble, traffic flowed seamlessly to another. They built retry and circuit breaker logic into both APIM and their service code. They also wired up Azure Monitor and Application Insights to spot trouble before users did.</a:t>
            </a:r>
          </a:p>
          <a:p>
            <a:endParaRPr lang="en-US" dirty="0"/>
          </a:p>
          <a:p>
            <a:r>
              <a:rPr lang="en-US" dirty="0"/>
              <a:t>The result? A platform that now takes traffic surges in stride, shrugs off upstream hiccups, and has cut downtime dramatically — all while delivering a 315% ROI. This is the kind of transformation we are aiming for in this session.</a:t>
            </a:r>
          </a:p>
        </p:txBody>
      </p:sp>
      <p:sp>
        <p:nvSpPr>
          <p:cNvPr id="4" name="Slide Number Placeholder 3"/>
          <p:cNvSpPr>
            <a:spLocks noGrp="1"/>
          </p:cNvSpPr>
          <p:nvPr>
            <p:ph type="sldNum" sz="quarter" idx="5"/>
          </p:nvPr>
        </p:nvSpPr>
        <p:spPr/>
        <p:txBody>
          <a:bodyPr/>
          <a:lstStyle/>
          <a:p>
            <a:fld id="{401312DF-FCD3-4D05-B1BD-599D608258D4}" type="slidenum">
              <a:rPr lang="en-US" smtClean="0"/>
              <a:t>4</a:t>
            </a:fld>
            <a:endParaRPr lang="en-US"/>
          </a:p>
        </p:txBody>
      </p:sp>
    </p:spTree>
    <p:extLst>
      <p:ext uri="{BB962C8B-B14F-4D97-AF65-F5344CB8AC3E}">
        <p14:creationId xmlns:p14="http://schemas.microsoft.com/office/powerpoint/2010/main" val="529434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just experienced the reality of API resilience challenges — the surges, dependency failures, cascading slowdowns, and deployment risks.</a:t>
            </a:r>
          </a:p>
          <a:p>
            <a:endParaRPr lang="en-US" dirty="0"/>
          </a:p>
          <a:p>
            <a:r>
              <a:rPr lang="en-US" dirty="0"/>
              <a:t>Here in Louisville, we know something about keeping things moving. As one of the world’s busiest logistics hubs, home to UPS Worldport, the city runs on precision, timing, and the ability to adapt when the unexpected happens. When a storm grounds flights or a conveyor belt goes down, the system doesn’t just stop — it reroutes, reprioritizes, and keeps the most critical shipments moving.</a:t>
            </a:r>
            <a:endParaRPr lang="en-US" i="0" dirty="0"/>
          </a:p>
          <a:p>
            <a:endParaRPr lang="en-US" i="0" dirty="0"/>
          </a:p>
          <a:p>
            <a:r>
              <a:rPr lang="en-US" i="0" dirty="0"/>
              <a:t>Resilient APIs are not an accident. They are the result of deliberate design choices </a:t>
            </a:r>
            <a:r>
              <a:rPr lang="en-US" dirty="0"/>
              <a:t>— choices that give you:</a:t>
            </a:r>
          </a:p>
          <a:p>
            <a:endParaRPr lang="en-US" dirty="0"/>
          </a:p>
          <a:p>
            <a:pPr marL="171450" indent="-171450">
              <a:buFont typeface="Arial" panose="020B0604020202020204" pitchFamily="34" charset="0"/>
              <a:buChar char="•"/>
            </a:pPr>
            <a:r>
              <a:rPr lang="en-US" b="1" dirty="0"/>
              <a:t>Control at the edge</a:t>
            </a:r>
            <a:r>
              <a:rPr lang="en-US" b="0" dirty="0"/>
              <a:t> </a:t>
            </a:r>
            <a:r>
              <a:rPr lang="en-US" dirty="0"/>
              <a:t>— like a central sorting facility directing every package to the right place.</a:t>
            </a:r>
            <a:endParaRPr lang="en-US" b="0" dirty="0"/>
          </a:p>
          <a:p>
            <a:pPr marL="171450" indent="-171450">
              <a:buFont typeface="Arial" panose="020B0604020202020204" pitchFamily="34" charset="0"/>
              <a:buChar char="•"/>
            </a:pPr>
            <a:r>
              <a:rPr lang="en-US" b="1" dirty="0"/>
              <a:t>Elasticity in the middle</a:t>
            </a:r>
            <a:r>
              <a:rPr lang="en-US" b="0" dirty="0"/>
              <a:t> </a:t>
            </a:r>
            <a:r>
              <a:rPr lang="en-US" dirty="0"/>
              <a:t>— like adding extra trucks or crews when a surge of shipments arrives.</a:t>
            </a:r>
          </a:p>
          <a:p>
            <a:pPr marL="171450" indent="-171450">
              <a:buFont typeface="Arial" panose="020B0604020202020204" pitchFamily="34" charset="0"/>
              <a:buChar char="•"/>
            </a:pPr>
            <a:r>
              <a:rPr lang="en-US" b="1" dirty="0"/>
              <a:t>Intelligence throughout</a:t>
            </a:r>
            <a:r>
              <a:rPr lang="en-US" b="0" dirty="0"/>
              <a:t> </a:t>
            </a:r>
            <a:r>
              <a:rPr lang="en-US" dirty="0"/>
              <a:t>— like real-time tracking that spots a delay and reroutes it before it becomes a bottleneck.</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You can build those capabilities on many platforms </a:t>
            </a:r>
            <a:r>
              <a:rPr lang="en-US" dirty="0"/>
              <a:t>— Kubernetes in AKS, App Service Web Apps, even traditional VMs — and the principles will apply to all of them.</a:t>
            </a:r>
          </a:p>
          <a:p>
            <a:pPr marL="0" indent="0">
              <a:buFont typeface="Arial" panose="020B0604020202020204" pitchFamily="34" charset="0"/>
              <a:buNone/>
            </a:pPr>
            <a:endParaRPr lang="en-US" b="1" dirty="0"/>
          </a:p>
          <a:p>
            <a:pPr marL="0" indent="0">
              <a:buFont typeface="Arial" panose="020B0604020202020204" pitchFamily="34" charset="0"/>
              <a:buNone/>
            </a:pPr>
            <a:r>
              <a:rPr lang="en-US" b="0" dirty="0"/>
              <a:t>For this session, though, we will focus on </a:t>
            </a:r>
            <a:r>
              <a:rPr lang="en-US" b="1" dirty="0"/>
              <a:t>serverless</a:t>
            </a:r>
            <a:r>
              <a:rPr lang="en-US" b="0" dirty="0"/>
              <a:t> technologies where possible. Why? Because serverless gives us some of those resilience superpowers right out of the box:</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0" dirty="0"/>
              <a:t>It scales automatically with demand </a:t>
            </a:r>
            <a:r>
              <a:rPr lang="en-US" dirty="0"/>
              <a:t>— like opening extra loading bays when a shipment surge hits.</a:t>
            </a:r>
            <a:endParaRPr lang="en-US" b="0" dirty="0"/>
          </a:p>
          <a:p>
            <a:pPr marL="171450" indent="-171450">
              <a:buFont typeface="Arial" panose="020B0604020202020204" pitchFamily="34" charset="0"/>
              <a:buChar char="•"/>
            </a:pPr>
            <a:r>
              <a:rPr lang="en-US" b="0" dirty="0"/>
              <a:t>It removes much of the operational overhead so that we can focus on the “delivery plan” </a:t>
            </a:r>
            <a:r>
              <a:rPr lang="en-US" dirty="0"/>
              <a:t>— the API logic and resilience patterns — instead of maintaining the “warehouse and runways.”</a:t>
            </a:r>
            <a:endParaRPr lang="en-US" b="0" dirty="0"/>
          </a:p>
          <a:p>
            <a:pPr marL="171450" indent="-171450">
              <a:buFont typeface="Arial" panose="020B0604020202020204" pitchFamily="34" charset="0"/>
              <a:buChar char="•"/>
            </a:pPr>
            <a:r>
              <a:rPr lang="en-US" b="0" dirty="0"/>
              <a:t> It aligns cost with usage, so you do not pay for idle trucks sitting in the lot.</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Think of it as starting with a logistics network that already has flexible infrastructure and on-demand capacity built in. We will start adding the safety systems, the backup routes, and the monitoring,</a:t>
            </a:r>
            <a:r>
              <a:rPr lang="en-US" dirty="0"/>
              <a:t> but the base is already designed to handle stress.</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In this next section, we will examine the specific Azure building blocks that give us those capabilities and how they work together to create APIs </a:t>
            </a:r>
            <a:r>
              <a:rPr lang="en-US" b="0"/>
              <a:t>that survive under pressure and keep </a:t>
            </a:r>
            <a:r>
              <a:rPr lang="en-US" b="0" dirty="0"/>
              <a:t>delivering, no matter the conditions.</a:t>
            </a:r>
          </a:p>
        </p:txBody>
      </p:sp>
      <p:sp>
        <p:nvSpPr>
          <p:cNvPr id="4" name="Slide Number Placeholder 3"/>
          <p:cNvSpPr>
            <a:spLocks noGrp="1"/>
          </p:cNvSpPr>
          <p:nvPr>
            <p:ph type="sldNum" sz="quarter" idx="5"/>
          </p:nvPr>
        </p:nvSpPr>
        <p:spPr/>
        <p:txBody>
          <a:bodyPr/>
          <a:lstStyle/>
          <a:p>
            <a:fld id="{401312DF-FCD3-4D05-B1BD-599D608258D4}" type="slidenum">
              <a:rPr lang="en-US" smtClean="0"/>
              <a:t>5</a:t>
            </a:fld>
            <a:endParaRPr lang="en-US"/>
          </a:p>
        </p:txBody>
      </p:sp>
    </p:spTree>
    <p:extLst>
      <p:ext uri="{BB962C8B-B14F-4D97-AF65-F5344CB8AC3E}">
        <p14:creationId xmlns:p14="http://schemas.microsoft.com/office/powerpoint/2010/main" val="3923950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front door of our API platform, </a:t>
            </a:r>
            <a:r>
              <a:rPr lang="en-US" b="1" dirty="0"/>
              <a:t>Azure API Management,</a:t>
            </a:r>
            <a:r>
              <a:rPr lang="en-US" b="0" dirty="0"/>
              <a:t> or APIM.</a:t>
            </a:r>
          </a:p>
          <a:p>
            <a:endParaRPr lang="en-US" b="0" dirty="0"/>
          </a:p>
          <a:p>
            <a:r>
              <a:rPr lang="en-US" b="0" dirty="0"/>
              <a:t>In Louisville terms, APIM is like the central intake and routing system at UPS Worldport. Every package — or request — comes through here first. We scan it, verify it, decide where it’s headed, and control the flow so the rest of the network runs smoothly.</a:t>
            </a:r>
          </a:p>
          <a:p>
            <a:endParaRPr lang="en-US" b="0" dirty="0"/>
          </a:p>
          <a:p>
            <a:r>
              <a:rPr lang="en-US" b="0" dirty="0"/>
              <a:t>From a resilience perspective, APIM gives us several critical capabilities:</a:t>
            </a:r>
          </a:p>
          <a:p>
            <a:endParaRPr lang="en-US" b="0" dirty="0"/>
          </a:p>
          <a:p>
            <a:pPr marL="171450" indent="-171450">
              <a:buFont typeface="Arial" panose="020B0604020202020204" pitchFamily="34" charset="0"/>
              <a:buChar char="•"/>
            </a:pPr>
            <a:r>
              <a:rPr lang="en-US" b="1" dirty="0"/>
              <a:t>Traffic shaping and throttling:</a:t>
            </a:r>
            <a:r>
              <a:rPr lang="en-US" b="0" dirty="0"/>
              <a:t> Like pacing the flow of packages onto conveyor belts so no single line gets overwhelmed.</a:t>
            </a:r>
          </a:p>
          <a:p>
            <a:pPr marL="171450" indent="-171450">
              <a:buFont typeface="Arial" panose="020B0604020202020204" pitchFamily="34" charset="0"/>
              <a:buChar char="•"/>
            </a:pPr>
            <a:r>
              <a:rPr lang="en-US" b="1" dirty="0"/>
              <a:t>Caching:</a:t>
            </a:r>
            <a:r>
              <a:rPr lang="en-US" b="0" dirty="0"/>
              <a:t> Serving repeat requests instantly, the way frequently shipped items can move through pre-sorted lanes without re-processing every step.</a:t>
            </a:r>
          </a:p>
          <a:p>
            <a:pPr marL="171450" indent="-171450">
              <a:buFont typeface="Arial" panose="020B0604020202020204" pitchFamily="34" charset="0"/>
              <a:buChar char="•"/>
            </a:pPr>
            <a:r>
              <a:rPr lang="en-US" b="1" dirty="0"/>
              <a:t>Policy enforcement:</a:t>
            </a:r>
            <a:r>
              <a:rPr lang="en-US" b="0" dirty="0"/>
              <a:t> Applying consistent rules for authentication, transformation, and validation, just as Worldport applies uniform scanning and routing standards to every shipment.</a:t>
            </a:r>
          </a:p>
          <a:p>
            <a:pPr marL="171450" indent="-171450">
              <a:buFont typeface="Arial" panose="020B0604020202020204" pitchFamily="34" charset="0"/>
              <a:buChar char="•"/>
            </a:pPr>
            <a:r>
              <a:rPr lang="en-US" b="1" dirty="0"/>
              <a:t>Backend shielding:</a:t>
            </a:r>
            <a:r>
              <a:rPr lang="en-US" b="0" dirty="0"/>
              <a:t> Insulating fragile or high-latency services from the chaos of peak-season surges.</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a:t>This is where we can implement </a:t>
            </a:r>
            <a:r>
              <a:rPr lang="en-US" b="1" dirty="0"/>
              <a:t>circuit breakers, retries, and failover routing</a:t>
            </a:r>
            <a:r>
              <a:rPr lang="en-US" b="0" dirty="0"/>
              <a:t> at the edge — stopping problems before they cascade deeper into the system.</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Because APIM is a single, consistent entry point for all APIs, we can roll out resilience patterns once and apply them everywhere—just like a central logistics hub can adjust routing for the entire network in real time.</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In short, APIM is our </a:t>
            </a:r>
            <a:r>
              <a:rPr lang="en-US" b="1" dirty="0"/>
              <a:t>first line of defense</a:t>
            </a:r>
            <a:r>
              <a:rPr lang="en-US" b="0" dirty="0"/>
              <a:t> and our </a:t>
            </a:r>
            <a:r>
              <a:rPr lang="en-US" b="1" dirty="0"/>
              <a:t>first opportunity to optimize</a:t>
            </a:r>
            <a:r>
              <a:rPr lang="en-US" b="0" dirty="0"/>
              <a:t>. It is where we absorb the initial shock of a traffic surge, gracefully handle upstream issues, and keep the rest of the platform stable — just as Louisville's logistics operations keep packages moving, no matter the weather or the volume</a:t>
            </a:r>
            <a:endParaRPr lang="en-US" b="1" dirty="0"/>
          </a:p>
        </p:txBody>
      </p:sp>
      <p:sp>
        <p:nvSpPr>
          <p:cNvPr id="4" name="Slide Number Placeholder 3"/>
          <p:cNvSpPr>
            <a:spLocks noGrp="1"/>
          </p:cNvSpPr>
          <p:nvPr>
            <p:ph type="sldNum" sz="quarter" idx="5"/>
          </p:nvPr>
        </p:nvSpPr>
        <p:spPr/>
        <p:txBody>
          <a:bodyPr/>
          <a:lstStyle/>
          <a:p>
            <a:fld id="{401312DF-FCD3-4D05-B1BD-599D608258D4}" type="slidenum">
              <a:rPr lang="en-US" smtClean="0"/>
              <a:t>6</a:t>
            </a:fld>
            <a:endParaRPr lang="en-US"/>
          </a:p>
        </p:txBody>
      </p:sp>
    </p:spTree>
    <p:extLst>
      <p:ext uri="{BB962C8B-B14F-4D97-AF65-F5344CB8AC3E}">
        <p14:creationId xmlns:p14="http://schemas.microsoft.com/office/powerpoint/2010/main" val="2758403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9C1C4-AE34-2913-905C-D30B26E20F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ADAB12-9551-C4E3-1537-EBC62CDC5F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7BA4B5-805E-1DBC-8BF3-FE050E64C943}"/>
              </a:ext>
            </a:extLst>
          </p:cNvPr>
          <p:cNvSpPr>
            <a:spLocks noGrp="1"/>
          </p:cNvSpPr>
          <p:nvPr>
            <p:ph type="body" idx="1"/>
          </p:nvPr>
        </p:nvSpPr>
        <p:spPr/>
        <p:txBody>
          <a:bodyPr/>
          <a:lstStyle/>
          <a:p>
            <a:r>
              <a:rPr lang="en-US" b="0" dirty="0"/>
              <a:t>After APIM has managed the flow at the front door, we need a way to handle the work itself when demand changes instantly.</a:t>
            </a:r>
            <a:endParaRPr lang="en-US" b="0" i="1" dirty="0"/>
          </a:p>
          <a:p>
            <a:endParaRPr lang="en-US" b="0" i="1" dirty="0"/>
          </a:p>
          <a:p>
            <a:r>
              <a:rPr lang="en-US" b="0" i="0" dirty="0"/>
              <a:t>In Louisville terms, </a:t>
            </a:r>
            <a:r>
              <a:rPr lang="en-US" b="1" i="0" dirty="0"/>
              <a:t>Azure Functions</a:t>
            </a:r>
            <a:r>
              <a:rPr lang="en-US" b="0" i="0" dirty="0"/>
              <a:t> is like the extra cargo plans that fly in when a surge of packages hits UPS Worldport — and then stand down when the rush is over.</a:t>
            </a:r>
          </a:p>
          <a:p>
            <a:endParaRPr lang="en-US" b="0" i="0" dirty="0"/>
          </a:p>
          <a:p>
            <a:r>
              <a:rPr lang="en-US" b="0" i="0" dirty="0"/>
              <a:t>From a resilience perspective, Functions gives us:</a:t>
            </a:r>
          </a:p>
          <a:p>
            <a:endParaRPr lang="en-US" b="0" i="0" dirty="0"/>
          </a:p>
          <a:p>
            <a:pPr marL="171450" indent="-171450">
              <a:buFont typeface="Arial" panose="020B0604020202020204" pitchFamily="34" charset="0"/>
              <a:buChar char="•"/>
            </a:pPr>
            <a:r>
              <a:rPr lang="en-US" b="1" i="0" dirty="0"/>
              <a:t>Elastic Capacity</a:t>
            </a:r>
            <a:r>
              <a:rPr lang="en-US" b="0" i="0" dirty="0"/>
              <a:t> — like adding more aircraft to clear a backed-up loading dock.</a:t>
            </a:r>
          </a:p>
          <a:p>
            <a:pPr marL="171450" indent="-171450">
              <a:buFont typeface="Arial" panose="020B0604020202020204" pitchFamily="34" charset="0"/>
              <a:buChar char="•"/>
            </a:pPr>
            <a:r>
              <a:rPr lang="en-US" b="1" i="0" dirty="0"/>
              <a:t>Scale-to-zero efficiency</a:t>
            </a:r>
            <a:r>
              <a:rPr lang="en-US" b="0" i="0" dirty="0"/>
              <a:t> — no idle aircraft burning fuel when there is nothing to move.</a:t>
            </a:r>
          </a:p>
          <a:p>
            <a:pPr marL="171450" indent="-171450">
              <a:buFont typeface="Arial" panose="020B0604020202020204" pitchFamily="34" charset="0"/>
              <a:buChar char="•"/>
            </a:pPr>
            <a:r>
              <a:rPr lang="en-US" b="1" i="0" dirty="0"/>
              <a:t>Event-driven triggers</a:t>
            </a:r>
            <a:r>
              <a:rPr lang="en-US" b="0" i="0" dirty="0"/>
              <a:t> — responding to shipment arrivals instantly, without constant idling.</a:t>
            </a:r>
          </a:p>
          <a:p>
            <a:pPr marL="171450" indent="-171450">
              <a:buFont typeface="Arial" panose="020B0604020202020204" pitchFamily="34" charset="0"/>
              <a:buChar char="•"/>
            </a:pPr>
            <a:r>
              <a:rPr lang="en-US" b="1" i="0" dirty="0"/>
              <a:t>Isolation of workloads</a:t>
            </a:r>
            <a:r>
              <a:rPr lang="en-US" b="0" i="0" dirty="0"/>
              <a:t> — each crew works its own route, so one delay doesn’t stall the whole network.</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It’s our on-demand workforce — always ready to roll, never idle, and able to respond instantly when the call comes.</a:t>
            </a:r>
            <a:endParaRPr lang="en-US" b="1" i="0" dirty="0"/>
          </a:p>
        </p:txBody>
      </p:sp>
      <p:sp>
        <p:nvSpPr>
          <p:cNvPr id="4" name="Slide Number Placeholder 3">
            <a:extLst>
              <a:ext uri="{FF2B5EF4-FFF2-40B4-BE49-F238E27FC236}">
                <a16:creationId xmlns:a16="http://schemas.microsoft.com/office/drawing/2014/main" id="{F594AD92-0D57-9ABB-2CE8-8AFFC80EF9D4}"/>
              </a:ext>
            </a:extLst>
          </p:cNvPr>
          <p:cNvSpPr>
            <a:spLocks noGrp="1"/>
          </p:cNvSpPr>
          <p:nvPr>
            <p:ph type="sldNum" sz="quarter" idx="5"/>
          </p:nvPr>
        </p:nvSpPr>
        <p:spPr/>
        <p:txBody>
          <a:bodyPr/>
          <a:lstStyle/>
          <a:p>
            <a:fld id="{401312DF-FCD3-4D05-B1BD-599D608258D4}" type="slidenum">
              <a:rPr lang="en-US" smtClean="0"/>
              <a:t>7</a:t>
            </a:fld>
            <a:endParaRPr lang="en-US"/>
          </a:p>
        </p:txBody>
      </p:sp>
    </p:spTree>
    <p:extLst>
      <p:ext uri="{BB962C8B-B14F-4D97-AF65-F5344CB8AC3E}">
        <p14:creationId xmlns:p14="http://schemas.microsoft.com/office/powerpoint/2010/main" val="1316895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0C251-9D65-96BA-4879-75E676EBFF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3485FE-4DFB-67BF-DF91-F78362CFE1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475905-3D12-B161-9BF1-53F2B9786552}"/>
              </a:ext>
            </a:extLst>
          </p:cNvPr>
          <p:cNvSpPr>
            <a:spLocks noGrp="1"/>
          </p:cNvSpPr>
          <p:nvPr>
            <p:ph type="body" idx="1"/>
          </p:nvPr>
        </p:nvSpPr>
        <p:spPr/>
        <p:txBody>
          <a:bodyPr/>
          <a:lstStyle/>
          <a:p>
            <a:r>
              <a:rPr lang="en-US" b="0" dirty="0"/>
              <a:t>Once APIM has directed traffic and Function has handled the quick, on-demand jobs, we need a way to run </a:t>
            </a:r>
            <a:r>
              <a:rPr lang="en-US" b="1" dirty="0"/>
              <a:t>core services</a:t>
            </a:r>
            <a:r>
              <a:rPr lang="en-US" b="0" dirty="0"/>
              <a:t> that operate continuously but can flex with demand.</a:t>
            </a:r>
          </a:p>
          <a:p>
            <a:endParaRPr lang="en-US" b="0" dirty="0"/>
          </a:p>
          <a:p>
            <a:r>
              <a:rPr lang="en-US" b="0" dirty="0"/>
              <a:t>In Louisville terms, </a:t>
            </a:r>
            <a:r>
              <a:rPr lang="en-US" b="1" dirty="0"/>
              <a:t>Azure Container Apps</a:t>
            </a:r>
            <a:r>
              <a:rPr lang="en-US" b="0" dirty="0"/>
              <a:t> is like the main distribution routes from UPS Worldport — they run every day, but can add more trucks or flights when package volume spikes, and reroute shipments when weather or congestion hits.</a:t>
            </a:r>
          </a:p>
          <a:p>
            <a:endParaRPr lang="en-US" b="0" dirty="0"/>
          </a:p>
          <a:p>
            <a:r>
              <a:rPr lang="en-US" b="0" dirty="0"/>
              <a:t>From a resilience perspective, Container Apps gives us:</a:t>
            </a:r>
          </a:p>
          <a:p>
            <a:endParaRPr lang="en-US" b="0" dirty="0"/>
          </a:p>
          <a:p>
            <a:pPr marL="171450" indent="-171450">
              <a:buFont typeface="Arial" panose="020B0604020202020204" pitchFamily="34" charset="0"/>
              <a:buChar char="•"/>
            </a:pPr>
            <a:r>
              <a:rPr lang="en-US" b="1" dirty="0"/>
              <a:t>Granular scaling</a:t>
            </a:r>
            <a:r>
              <a:rPr lang="en-US" b="0" dirty="0"/>
              <a:t> — like adding or removing trucks based on shipment volume</a:t>
            </a:r>
          </a:p>
          <a:p>
            <a:pPr marL="171450" indent="-171450">
              <a:buFont typeface="Arial" panose="020B0604020202020204" pitchFamily="34" charset="0"/>
              <a:buChar char="•"/>
            </a:pPr>
            <a:r>
              <a:rPr lang="en-US" b="1" dirty="0"/>
              <a:t>Multiple scale triggers</a:t>
            </a:r>
            <a:r>
              <a:rPr lang="en-US" b="0" dirty="0"/>
              <a:t> — responding to real-time package counts, not just a fixed schedule.</a:t>
            </a:r>
          </a:p>
          <a:p>
            <a:pPr marL="171450" indent="-171450">
              <a:buFont typeface="Arial" panose="020B0604020202020204" pitchFamily="34" charset="0"/>
              <a:buChar char="•"/>
            </a:pPr>
            <a:r>
              <a:rPr lang="en-US" b="1" dirty="0"/>
              <a:t>Revisions and blue-green deployments</a:t>
            </a:r>
            <a:r>
              <a:rPr lang="en-US" b="0" dirty="0"/>
              <a:t> — like testing a new delivery route on one lane before applying it across the network.</a:t>
            </a:r>
          </a:p>
          <a:p>
            <a:pPr marL="171450" indent="-171450">
              <a:buFont typeface="Arial" panose="020B0604020202020204" pitchFamily="34" charset="0"/>
              <a:buChar char="•"/>
            </a:pPr>
            <a:r>
              <a:rPr lang="en-US" b="1" dirty="0"/>
              <a:t>Service-to-service communication</a:t>
            </a:r>
            <a:r>
              <a:rPr lang="en-US" b="0" dirty="0"/>
              <a:t> — secure, internal “handoffs” between hubs without sending shipments through public channels.</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a:t>It is our </a:t>
            </a:r>
            <a:r>
              <a:rPr lang="en-US" b="1" dirty="0"/>
              <a:t>flexible backbone</a:t>
            </a:r>
            <a:r>
              <a:rPr lang="en-US" b="0" dirty="0"/>
              <a:t> — always running, but able to adapt instantly when the network’s needs change.</a:t>
            </a:r>
          </a:p>
        </p:txBody>
      </p:sp>
      <p:sp>
        <p:nvSpPr>
          <p:cNvPr id="4" name="Slide Number Placeholder 3">
            <a:extLst>
              <a:ext uri="{FF2B5EF4-FFF2-40B4-BE49-F238E27FC236}">
                <a16:creationId xmlns:a16="http://schemas.microsoft.com/office/drawing/2014/main" id="{5702C567-8C55-43F7-679D-019027BBFF5B}"/>
              </a:ext>
            </a:extLst>
          </p:cNvPr>
          <p:cNvSpPr>
            <a:spLocks noGrp="1"/>
          </p:cNvSpPr>
          <p:nvPr>
            <p:ph type="sldNum" sz="quarter" idx="5"/>
          </p:nvPr>
        </p:nvSpPr>
        <p:spPr/>
        <p:txBody>
          <a:bodyPr/>
          <a:lstStyle/>
          <a:p>
            <a:fld id="{401312DF-FCD3-4D05-B1BD-599D608258D4}" type="slidenum">
              <a:rPr lang="en-US" smtClean="0"/>
              <a:t>8</a:t>
            </a:fld>
            <a:endParaRPr lang="en-US"/>
          </a:p>
        </p:txBody>
      </p:sp>
    </p:spTree>
    <p:extLst>
      <p:ext uri="{BB962C8B-B14F-4D97-AF65-F5344CB8AC3E}">
        <p14:creationId xmlns:p14="http://schemas.microsoft.com/office/powerpoint/2010/main" val="34794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0043B-6224-465D-0F7B-4852EE2CA504}"/>
              </a:ext>
            </a:extLst>
          </p:cNvPr>
          <p:cNvSpPr>
            <a:spLocks noGrp="1"/>
          </p:cNvSpPr>
          <p:nvPr>
            <p:ph type="ctrTitle"/>
          </p:nvPr>
        </p:nvSpPr>
        <p:spPr>
          <a:xfrm>
            <a:off x="825500" y="1117600"/>
            <a:ext cx="10541000" cy="2392363"/>
          </a:xfrm>
        </p:spPr>
        <p:txBody>
          <a:bodyPr anchor="b"/>
          <a:lstStyle>
            <a:lvl1pPr algn="ctr">
              <a:defRPr sz="60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D8579079-944B-0095-130F-3278D6BDA563}"/>
              </a:ext>
            </a:extLst>
          </p:cNvPr>
          <p:cNvSpPr>
            <a:spLocks noGrp="1"/>
          </p:cNvSpPr>
          <p:nvPr>
            <p:ph type="subTitle" idx="1"/>
          </p:nvPr>
        </p:nvSpPr>
        <p:spPr>
          <a:xfrm>
            <a:off x="825500" y="3602038"/>
            <a:ext cx="10541000" cy="1655762"/>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382667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E317-2F3D-7689-9B75-7823A6F4AE74}"/>
              </a:ext>
            </a:extLst>
          </p:cNvPr>
          <p:cNvSpPr>
            <a:spLocks noGrp="1"/>
          </p:cNvSpPr>
          <p:nvPr>
            <p:ph type="title"/>
          </p:nvPr>
        </p:nvSpPr>
        <p:spPr/>
        <p:txBody>
          <a:bodyPr/>
          <a:lstStyle/>
          <a:p>
            <a:r>
              <a:rPr lang="en-US"/>
              <a:t>Click to edit Master title style</a:t>
            </a:r>
          </a:p>
        </p:txBody>
      </p:sp>
      <p:sp>
        <p:nvSpPr>
          <p:cNvPr id="3" name="Subtitle">
            <a:extLst>
              <a:ext uri="{FF2B5EF4-FFF2-40B4-BE49-F238E27FC236}">
                <a16:creationId xmlns:a16="http://schemas.microsoft.com/office/drawing/2014/main" id="{01E6AFCC-49D7-C117-F874-CC52558BF776}"/>
              </a:ext>
            </a:extLst>
          </p:cNvPr>
          <p:cNvSpPr>
            <a:spLocks noGrp="1"/>
          </p:cNvSpPr>
          <p:nvPr>
            <p:ph type="body" sz="quarter" idx="10" hasCustomPrompt="1"/>
          </p:nvPr>
        </p:nvSpPr>
        <p:spPr>
          <a:xfrm>
            <a:off x="825500" y="1117601"/>
            <a:ext cx="10528300" cy="406400"/>
          </a:xfrm>
        </p:spPr>
        <p:txBody>
          <a:bodyPr/>
          <a:lstStyle>
            <a:lvl1pPr marL="0" indent="0">
              <a:buNone/>
              <a:defRPr>
                <a:solidFill>
                  <a:schemeClr val="accent6"/>
                </a:solidFill>
              </a:defRPr>
            </a:lvl1pPr>
          </a:lstStyle>
          <a:p>
            <a:pPr lvl="0"/>
            <a:r>
              <a:rPr lang="en-US" dirty="0"/>
              <a:t>Click to edit subtitle</a:t>
            </a:r>
          </a:p>
        </p:txBody>
      </p:sp>
    </p:spTree>
    <p:extLst>
      <p:ext uri="{BB962C8B-B14F-4D97-AF65-F5344CB8AC3E}">
        <p14:creationId xmlns:p14="http://schemas.microsoft.com/office/powerpoint/2010/main" val="3151850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0043B-6224-465D-0F7B-4852EE2CA504}"/>
              </a:ext>
            </a:extLst>
          </p:cNvPr>
          <p:cNvSpPr>
            <a:spLocks noGrp="1"/>
          </p:cNvSpPr>
          <p:nvPr>
            <p:ph type="ctrTitle"/>
          </p:nvPr>
        </p:nvSpPr>
        <p:spPr>
          <a:xfrm>
            <a:off x="825500" y="1117600"/>
            <a:ext cx="10541000" cy="2392363"/>
          </a:xfrm>
        </p:spPr>
        <p:txBody>
          <a:bodyPr anchor="b"/>
          <a:lstStyle>
            <a:lvl1pPr algn="ctr">
              <a:defRPr sz="60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D8579079-944B-0095-130F-3278D6BDA563}"/>
              </a:ext>
            </a:extLst>
          </p:cNvPr>
          <p:cNvSpPr>
            <a:spLocks noGrp="1"/>
          </p:cNvSpPr>
          <p:nvPr>
            <p:ph type="subTitle" idx="1"/>
          </p:nvPr>
        </p:nvSpPr>
        <p:spPr>
          <a:xfrm>
            <a:off x="825500" y="3602038"/>
            <a:ext cx="10541000" cy="1655762"/>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720823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8EAEC-B95C-65BC-4502-7D97E3C0AF7E}"/>
              </a:ext>
            </a:extLst>
          </p:cNvPr>
          <p:cNvSpPr>
            <a:spLocks noGrp="1"/>
          </p:cNvSpPr>
          <p:nvPr>
            <p:ph type="title"/>
          </p:nvPr>
        </p:nvSpPr>
        <p:spPr>
          <a:xfrm>
            <a:off x="831850" y="736601"/>
            <a:ext cx="7270750" cy="3111500"/>
          </a:xfrm>
        </p:spPr>
        <p:txBody>
          <a:bodyPr anchor="b"/>
          <a:lstStyle>
            <a:lvl1pPr algn="ctr">
              <a:defRPr sz="6000">
                <a:solidFill>
                  <a:srgbClr val="FFFFFF"/>
                </a:solidFill>
              </a:defRPr>
            </a:lvl1pPr>
          </a:lstStyle>
          <a:p>
            <a:r>
              <a:rPr lang="en-US" dirty="0"/>
              <a:t>Click to edit Master title style</a:t>
            </a:r>
          </a:p>
        </p:txBody>
      </p:sp>
    </p:spTree>
    <p:extLst>
      <p:ext uri="{BB962C8B-B14F-4D97-AF65-F5344CB8AC3E}">
        <p14:creationId xmlns:p14="http://schemas.microsoft.com/office/powerpoint/2010/main" val="3052748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02866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E317-2F3D-7689-9B75-7823A6F4AE74}"/>
              </a:ext>
            </a:extLst>
          </p:cNvPr>
          <p:cNvSpPr>
            <a:spLocks noGrp="1"/>
          </p:cNvSpPr>
          <p:nvPr>
            <p:ph type="title"/>
          </p:nvPr>
        </p:nvSpPr>
        <p:spPr/>
        <p:txBody>
          <a:bodyPr/>
          <a:lstStyle/>
          <a:p>
            <a:r>
              <a:rPr lang="en-US"/>
              <a:t>Click to edit Master title style</a:t>
            </a:r>
          </a:p>
        </p:txBody>
      </p:sp>
      <p:sp>
        <p:nvSpPr>
          <p:cNvPr id="3" name="Subtitle">
            <a:extLst>
              <a:ext uri="{FF2B5EF4-FFF2-40B4-BE49-F238E27FC236}">
                <a16:creationId xmlns:a16="http://schemas.microsoft.com/office/drawing/2014/main" id="{01E6AFCC-49D7-C117-F874-CC52558BF776}"/>
              </a:ext>
            </a:extLst>
          </p:cNvPr>
          <p:cNvSpPr>
            <a:spLocks noGrp="1"/>
          </p:cNvSpPr>
          <p:nvPr>
            <p:ph type="body" sz="quarter" idx="10" hasCustomPrompt="1"/>
          </p:nvPr>
        </p:nvSpPr>
        <p:spPr>
          <a:xfrm>
            <a:off x="825500" y="1117601"/>
            <a:ext cx="10528300" cy="406400"/>
          </a:xfrm>
        </p:spPr>
        <p:txBody>
          <a:bodyPr/>
          <a:lstStyle>
            <a:lvl1pPr marL="0" indent="0">
              <a:buNone/>
              <a:defRPr>
                <a:solidFill>
                  <a:schemeClr val="accent6"/>
                </a:solidFill>
              </a:defRPr>
            </a:lvl1pPr>
          </a:lstStyle>
          <a:p>
            <a:pPr lvl="0"/>
            <a:r>
              <a:rPr lang="en-US" dirty="0"/>
              <a:t>Click to edit subtitle</a:t>
            </a:r>
          </a:p>
        </p:txBody>
      </p:sp>
    </p:spTree>
    <p:extLst>
      <p:ext uri="{BB962C8B-B14F-4D97-AF65-F5344CB8AC3E}">
        <p14:creationId xmlns:p14="http://schemas.microsoft.com/office/powerpoint/2010/main" val="2965434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53471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6DA30CA-596E-9F1D-F9FF-940D0F445A86}"/>
              </a:ext>
            </a:extLst>
          </p:cNvPr>
          <p:cNvSpPr>
            <a:spLocks noGrp="1"/>
          </p:cNvSpPr>
          <p:nvPr>
            <p:ph type="title" hasCustomPrompt="1"/>
          </p:nvPr>
        </p:nvSpPr>
        <p:spPr/>
        <p:txBody>
          <a:bodyPr/>
          <a:lstStyle>
            <a:lvl1pPr>
              <a:defRPr/>
            </a:lvl1pPr>
          </a:lstStyle>
          <a:p>
            <a:r>
              <a:rPr lang="en-US" dirty="0"/>
              <a:t>Click to edit Title</a:t>
            </a:r>
          </a:p>
        </p:txBody>
      </p:sp>
      <p:sp>
        <p:nvSpPr>
          <p:cNvPr id="5" name="Subtitle">
            <a:extLst>
              <a:ext uri="{FF2B5EF4-FFF2-40B4-BE49-F238E27FC236}">
                <a16:creationId xmlns:a16="http://schemas.microsoft.com/office/drawing/2014/main" id="{2B3FF5B5-25A5-5362-8452-137FA90CDAA1}"/>
              </a:ext>
            </a:extLst>
          </p:cNvPr>
          <p:cNvSpPr>
            <a:spLocks noGrp="1"/>
          </p:cNvSpPr>
          <p:nvPr>
            <p:ph type="body" sz="quarter" idx="10" hasCustomPrompt="1"/>
          </p:nvPr>
        </p:nvSpPr>
        <p:spPr>
          <a:xfrm>
            <a:off x="825500" y="1117601"/>
            <a:ext cx="10528300" cy="406400"/>
          </a:xfrm>
        </p:spPr>
        <p:txBody>
          <a:bodyPr/>
          <a:lstStyle>
            <a:lvl1pPr marL="0" indent="0">
              <a:buNone/>
              <a:defRPr>
                <a:solidFill>
                  <a:schemeClr val="accent6"/>
                </a:solidFill>
              </a:defRPr>
            </a:lvl1pPr>
          </a:lstStyle>
          <a:p>
            <a:pPr lvl="0"/>
            <a:r>
              <a:rPr lang="en-US" dirty="0"/>
              <a:t>Click to edit subtitle</a:t>
            </a:r>
          </a:p>
        </p:txBody>
      </p:sp>
      <p:sp>
        <p:nvSpPr>
          <p:cNvPr id="3" name="Content Placeholder">
            <a:extLst>
              <a:ext uri="{FF2B5EF4-FFF2-40B4-BE49-F238E27FC236}">
                <a16:creationId xmlns:a16="http://schemas.microsoft.com/office/drawing/2014/main" id="{383C9D81-DD48-8ACD-F4AE-ACB15ED02B15}"/>
              </a:ext>
            </a:extLst>
          </p:cNvPr>
          <p:cNvSpPr>
            <a:spLocks noGrp="1"/>
          </p:cNvSpPr>
          <p:nvPr>
            <p:ph idx="1" hasCustomPrompt="1"/>
          </p:nvPr>
        </p:nvSpPr>
        <p:spPr>
          <a:xfrm>
            <a:off x="838200" y="1904999"/>
            <a:ext cx="10515600" cy="3505201"/>
          </a:xfrm>
        </p:spPr>
        <p:txBody>
          <a:bodyPr/>
          <a:lstStyle>
            <a:lvl1pPr>
              <a:defRPr/>
            </a:lvl1pPr>
          </a:lstStyle>
          <a:p>
            <a:pPr lvl="0"/>
            <a:r>
              <a:rPr lang="en-US" dirty="0"/>
              <a:t>Click to edit content placeholder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770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8EAEC-B95C-65BC-4502-7D97E3C0AF7E}"/>
              </a:ext>
            </a:extLst>
          </p:cNvPr>
          <p:cNvSpPr>
            <a:spLocks noGrp="1"/>
          </p:cNvSpPr>
          <p:nvPr>
            <p:ph type="title"/>
          </p:nvPr>
        </p:nvSpPr>
        <p:spPr>
          <a:xfrm>
            <a:off x="831850" y="1709738"/>
            <a:ext cx="10515600" cy="2852737"/>
          </a:xfrm>
        </p:spPr>
        <p:txBody>
          <a:bodyPr anchor="b"/>
          <a:lstStyle>
            <a:lvl1pPr>
              <a:defRPr sz="6000">
                <a:solidFill>
                  <a:schemeClr val="tx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366EA22-1829-9873-41BB-2AC84387A131}"/>
              </a:ext>
            </a:extLst>
          </p:cNvPr>
          <p:cNvSpPr>
            <a:spLocks noGrp="1"/>
          </p:cNvSpPr>
          <p:nvPr>
            <p:ph type="body" idx="1"/>
          </p:nvPr>
        </p:nvSpPr>
        <p:spPr>
          <a:xfrm>
            <a:off x="831850" y="4589463"/>
            <a:ext cx="10515600" cy="1500187"/>
          </a:xfrm>
        </p:spPr>
        <p:txBody>
          <a:bodyPr/>
          <a:lstStyle>
            <a:lvl1pPr marL="0" indent="0">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183398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76D99A05-1D32-B2BB-6DFD-5E8D0587F0C5}"/>
              </a:ext>
            </a:extLst>
          </p:cNvPr>
          <p:cNvSpPr>
            <a:spLocks noGrp="1"/>
          </p:cNvSpPr>
          <p:nvPr>
            <p:ph type="title"/>
          </p:nvPr>
        </p:nvSpPr>
        <p:spPr/>
        <p:txBody>
          <a:bodyPr/>
          <a:lstStyle/>
          <a:p>
            <a:r>
              <a:rPr lang="en-US"/>
              <a:t>Click to edit Master title style</a:t>
            </a:r>
          </a:p>
        </p:txBody>
      </p:sp>
      <p:sp>
        <p:nvSpPr>
          <p:cNvPr id="7" name="Subtitle">
            <a:extLst>
              <a:ext uri="{FF2B5EF4-FFF2-40B4-BE49-F238E27FC236}">
                <a16:creationId xmlns:a16="http://schemas.microsoft.com/office/drawing/2014/main" id="{7670E2C9-47B6-A6B7-D359-5BAD4ACECC4C}"/>
              </a:ext>
            </a:extLst>
          </p:cNvPr>
          <p:cNvSpPr>
            <a:spLocks noGrp="1"/>
          </p:cNvSpPr>
          <p:nvPr>
            <p:ph type="body" sz="quarter" idx="10" hasCustomPrompt="1"/>
          </p:nvPr>
        </p:nvSpPr>
        <p:spPr>
          <a:xfrm>
            <a:off x="825500" y="1117601"/>
            <a:ext cx="10528300" cy="406400"/>
          </a:xfrm>
        </p:spPr>
        <p:txBody>
          <a:bodyPr/>
          <a:lstStyle>
            <a:lvl1pPr marL="0" indent="0">
              <a:buNone/>
              <a:defRPr>
                <a:solidFill>
                  <a:schemeClr val="accent6"/>
                </a:solidFill>
              </a:defRPr>
            </a:lvl1pPr>
          </a:lstStyle>
          <a:p>
            <a:pPr lvl="0"/>
            <a:r>
              <a:rPr lang="en-US" dirty="0"/>
              <a:t>Click to edit subtitle</a:t>
            </a:r>
          </a:p>
        </p:txBody>
      </p:sp>
      <p:sp>
        <p:nvSpPr>
          <p:cNvPr id="3" name="Content Placeholder - Left">
            <a:extLst>
              <a:ext uri="{FF2B5EF4-FFF2-40B4-BE49-F238E27FC236}">
                <a16:creationId xmlns:a16="http://schemas.microsoft.com/office/drawing/2014/main" id="{DDA0B571-2A63-6AAB-43A9-382834172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 Right">
            <a:extLst>
              <a:ext uri="{FF2B5EF4-FFF2-40B4-BE49-F238E27FC236}">
                <a16:creationId xmlns:a16="http://schemas.microsoft.com/office/drawing/2014/main" id="{38B7DC5E-E2D6-9942-3C2B-7BD7FDAB63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439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F1669A1-55DC-DC50-87BF-D5BDB70AC276}"/>
              </a:ext>
            </a:extLst>
          </p:cNvPr>
          <p:cNvSpPr>
            <a:spLocks noGrp="1"/>
          </p:cNvSpPr>
          <p:nvPr>
            <p:ph type="title"/>
          </p:nvPr>
        </p:nvSpPr>
        <p:spPr>
          <a:xfrm>
            <a:off x="839788" y="365125"/>
            <a:ext cx="10515600" cy="752475"/>
          </a:xfrm>
        </p:spPr>
        <p:txBody>
          <a:bodyPr/>
          <a:lstStyle/>
          <a:p>
            <a:r>
              <a:rPr lang="en-US"/>
              <a:t>Click to edit Master title style</a:t>
            </a:r>
          </a:p>
        </p:txBody>
      </p:sp>
      <p:sp>
        <p:nvSpPr>
          <p:cNvPr id="7" name="Subtitle">
            <a:extLst>
              <a:ext uri="{FF2B5EF4-FFF2-40B4-BE49-F238E27FC236}">
                <a16:creationId xmlns:a16="http://schemas.microsoft.com/office/drawing/2014/main" id="{C7AF8F46-DA5D-D4B3-59BE-1F6650351A86}"/>
              </a:ext>
            </a:extLst>
          </p:cNvPr>
          <p:cNvSpPr>
            <a:spLocks noGrp="1"/>
          </p:cNvSpPr>
          <p:nvPr>
            <p:ph type="body" sz="quarter" idx="10" hasCustomPrompt="1"/>
          </p:nvPr>
        </p:nvSpPr>
        <p:spPr>
          <a:xfrm>
            <a:off x="825500" y="1117601"/>
            <a:ext cx="10528300" cy="406400"/>
          </a:xfrm>
        </p:spPr>
        <p:txBody>
          <a:bodyPr/>
          <a:lstStyle>
            <a:lvl1pPr marL="0" indent="0">
              <a:buNone/>
              <a:defRPr>
                <a:solidFill>
                  <a:schemeClr val="accent6"/>
                </a:solidFill>
              </a:defRPr>
            </a:lvl1pPr>
          </a:lstStyle>
          <a:p>
            <a:pPr lvl="0"/>
            <a:r>
              <a:rPr lang="en-US" dirty="0"/>
              <a:t>Click to edit subtitle</a:t>
            </a:r>
          </a:p>
        </p:txBody>
      </p:sp>
      <p:sp>
        <p:nvSpPr>
          <p:cNvPr id="3" name="Header - Left">
            <a:extLst>
              <a:ext uri="{FF2B5EF4-FFF2-40B4-BE49-F238E27FC236}">
                <a16:creationId xmlns:a16="http://schemas.microsoft.com/office/drawing/2014/main" id="{277CA8FD-8E4B-DC37-0FA9-9CCB5049C2DB}"/>
              </a:ext>
            </a:extLst>
          </p:cNvPr>
          <p:cNvSpPr>
            <a:spLocks noGrp="1"/>
          </p:cNvSpPr>
          <p:nvPr>
            <p:ph type="body" idx="1"/>
          </p:nvPr>
        </p:nvSpPr>
        <p:spPr>
          <a:xfrm>
            <a:off x="839788" y="1904999"/>
            <a:ext cx="5065713" cy="406401"/>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 Left">
            <a:extLst>
              <a:ext uri="{FF2B5EF4-FFF2-40B4-BE49-F238E27FC236}">
                <a16:creationId xmlns:a16="http://schemas.microsoft.com/office/drawing/2014/main" id="{1FA4DE6B-8608-EC30-2A21-442ED52D53E4}"/>
              </a:ext>
            </a:extLst>
          </p:cNvPr>
          <p:cNvSpPr>
            <a:spLocks noGrp="1"/>
          </p:cNvSpPr>
          <p:nvPr>
            <p:ph sz="half" idx="2"/>
          </p:nvPr>
        </p:nvSpPr>
        <p:spPr>
          <a:xfrm>
            <a:off x="839789" y="2298700"/>
            <a:ext cx="5065712" cy="3890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Header - Right">
            <a:extLst>
              <a:ext uri="{FF2B5EF4-FFF2-40B4-BE49-F238E27FC236}">
                <a16:creationId xmlns:a16="http://schemas.microsoft.com/office/drawing/2014/main" id="{FD871EC2-6478-BAB1-9AFA-F03593761985}"/>
              </a:ext>
            </a:extLst>
          </p:cNvPr>
          <p:cNvSpPr>
            <a:spLocks noGrp="1"/>
          </p:cNvSpPr>
          <p:nvPr>
            <p:ph type="body" sz="quarter" idx="3"/>
          </p:nvPr>
        </p:nvSpPr>
        <p:spPr>
          <a:xfrm>
            <a:off x="6286500" y="1904999"/>
            <a:ext cx="5068888" cy="406400"/>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 Right">
            <a:extLst>
              <a:ext uri="{FF2B5EF4-FFF2-40B4-BE49-F238E27FC236}">
                <a16:creationId xmlns:a16="http://schemas.microsoft.com/office/drawing/2014/main" id="{F76B5CAE-6CFF-DF5F-15F6-D2944FD798D3}"/>
              </a:ext>
            </a:extLst>
          </p:cNvPr>
          <p:cNvSpPr>
            <a:spLocks noGrp="1"/>
          </p:cNvSpPr>
          <p:nvPr>
            <p:ph sz="quarter" idx="4"/>
          </p:nvPr>
        </p:nvSpPr>
        <p:spPr>
          <a:xfrm>
            <a:off x="6286500" y="2311399"/>
            <a:ext cx="5068887" cy="38782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809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E317-2F3D-7689-9B75-7823A6F4AE7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3057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536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242F2DC-633B-7099-E55B-E7F0C97D429E}"/>
              </a:ext>
            </a:extLst>
          </p:cNvPr>
          <p:cNvSpPr>
            <a:spLocks noGrp="1"/>
          </p:cNvSpPr>
          <p:nvPr>
            <p:ph type="title" hasCustomPrompt="1"/>
          </p:nvPr>
        </p:nvSpPr>
        <p:spPr>
          <a:xfrm>
            <a:off x="839788" y="342900"/>
            <a:ext cx="4151312" cy="1181100"/>
          </a:xfrm>
        </p:spPr>
        <p:txBody>
          <a:bodyPr anchor="b"/>
          <a:lstStyle>
            <a:lvl1pPr>
              <a:defRPr sz="3200"/>
            </a:lvl1pPr>
          </a:lstStyle>
          <a:p>
            <a:r>
              <a:rPr lang="en-US" dirty="0"/>
              <a:t>Click to edit title</a:t>
            </a:r>
          </a:p>
        </p:txBody>
      </p:sp>
      <p:sp>
        <p:nvSpPr>
          <p:cNvPr id="4" name="Text Placeholder">
            <a:extLst>
              <a:ext uri="{FF2B5EF4-FFF2-40B4-BE49-F238E27FC236}">
                <a16:creationId xmlns:a16="http://schemas.microsoft.com/office/drawing/2014/main" id="{E47B37DD-B752-0452-3037-99E6CF38BEE5}"/>
              </a:ext>
            </a:extLst>
          </p:cNvPr>
          <p:cNvSpPr>
            <a:spLocks noGrp="1"/>
          </p:cNvSpPr>
          <p:nvPr>
            <p:ph type="body" sz="half" idx="2"/>
          </p:nvPr>
        </p:nvSpPr>
        <p:spPr>
          <a:xfrm>
            <a:off x="839788" y="1524000"/>
            <a:ext cx="4151312" cy="46609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a:extLst>
              <a:ext uri="{FF2B5EF4-FFF2-40B4-BE49-F238E27FC236}">
                <a16:creationId xmlns:a16="http://schemas.microsoft.com/office/drawing/2014/main" id="{CDDF66C9-99F8-1F9A-FB0F-D62095724049}"/>
              </a:ext>
            </a:extLst>
          </p:cNvPr>
          <p:cNvSpPr>
            <a:spLocks noGrp="1"/>
          </p:cNvSpPr>
          <p:nvPr>
            <p:ph idx="1" hasCustomPrompt="1"/>
          </p:nvPr>
        </p:nvSpPr>
        <p:spPr>
          <a:xfrm>
            <a:off x="5372100" y="342900"/>
            <a:ext cx="5983288" cy="58419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a:t>
            </a:r>
            <a:r>
              <a:rPr lang="en-US" dirty="0" err="1"/>
              <a:t>conent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0584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1AB9-C489-81EE-3666-C42F2F154619}"/>
              </a:ext>
            </a:extLst>
          </p:cNvPr>
          <p:cNvSpPr>
            <a:spLocks noGrp="1"/>
          </p:cNvSpPr>
          <p:nvPr>
            <p:ph type="title" hasCustomPrompt="1"/>
          </p:nvPr>
        </p:nvSpPr>
        <p:spPr>
          <a:xfrm>
            <a:off x="839788" y="342900"/>
            <a:ext cx="4151312" cy="1181100"/>
          </a:xfrm>
        </p:spPr>
        <p:txBody>
          <a:bodyPr anchor="b"/>
          <a:lstStyle>
            <a:lvl1pPr>
              <a:defRPr sz="3200"/>
            </a:lvl1pPr>
          </a:lstStyle>
          <a:p>
            <a:r>
              <a:rPr lang="en-US" dirty="0"/>
              <a:t>Click to edit title</a:t>
            </a:r>
          </a:p>
        </p:txBody>
      </p:sp>
      <p:sp>
        <p:nvSpPr>
          <p:cNvPr id="3" name="Picture Placeholder 2">
            <a:extLst>
              <a:ext uri="{FF2B5EF4-FFF2-40B4-BE49-F238E27FC236}">
                <a16:creationId xmlns:a16="http://schemas.microsoft.com/office/drawing/2014/main" id="{F7CC6C9B-AD44-2D57-249F-B432EA500613}"/>
              </a:ext>
            </a:extLst>
          </p:cNvPr>
          <p:cNvSpPr>
            <a:spLocks noGrp="1"/>
          </p:cNvSpPr>
          <p:nvPr>
            <p:ph type="pic" idx="1"/>
          </p:nvPr>
        </p:nvSpPr>
        <p:spPr>
          <a:xfrm>
            <a:off x="5372100" y="342900"/>
            <a:ext cx="5983288" cy="5841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05DCE6-1C6A-6470-4FD9-96DCECE49220}"/>
              </a:ext>
            </a:extLst>
          </p:cNvPr>
          <p:cNvSpPr>
            <a:spLocks noGrp="1"/>
          </p:cNvSpPr>
          <p:nvPr>
            <p:ph type="body" sz="half" idx="2" hasCustomPrompt="1"/>
          </p:nvPr>
        </p:nvSpPr>
        <p:spPr>
          <a:xfrm>
            <a:off x="839788" y="1524000"/>
            <a:ext cx="4151312" cy="46609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a:t>
            </a:r>
          </a:p>
        </p:txBody>
      </p:sp>
    </p:spTree>
    <p:extLst>
      <p:ext uri="{BB962C8B-B14F-4D97-AF65-F5344CB8AC3E}">
        <p14:creationId xmlns:p14="http://schemas.microsoft.com/office/powerpoint/2010/main" val="2590068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2.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2473602-DAB9-2CE3-D538-F5E54C45D207}"/>
              </a:ext>
            </a:extLst>
          </p:cNvPr>
          <p:cNvSpPr>
            <a:spLocks noGrp="1"/>
          </p:cNvSpPr>
          <p:nvPr>
            <p:ph type="title"/>
          </p:nvPr>
        </p:nvSpPr>
        <p:spPr>
          <a:xfrm>
            <a:off x="838200" y="365125"/>
            <a:ext cx="10515600" cy="752475"/>
          </a:xfrm>
          <a:prstGeom prst="rect">
            <a:avLst/>
          </a:prstGeom>
        </p:spPr>
        <p:txBody>
          <a:bodyPr vert="horz" lIns="91440" tIns="45720" rIns="91440" bIns="45720" rtlCol="0" anchor="ctr">
            <a:normAutofit/>
          </a:bodyPr>
          <a:lstStyle/>
          <a:p>
            <a:r>
              <a:rPr lang="en-US" dirty="0"/>
              <a:t>Click to edit Title</a:t>
            </a:r>
          </a:p>
        </p:txBody>
      </p:sp>
      <p:sp>
        <p:nvSpPr>
          <p:cNvPr id="3" name="Primary Content">
            <a:extLst>
              <a:ext uri="{FF2B5EF4-FFF2-40B4-BE49-F238E27FC236}">
                <a16:creationId xmlns:a16="http://schemas.microsoft.com/office/drawing/2014/main" id="{8CFA6F94-FC8D-2818-E06B-1C1361394C2C}"/>
              </a:ext>
            </a:extLst>
          </p:cNvPr>
          <p:cNvSpPr>
            <a:spLocks noGrp="1"/>
          </p:cNvSpPr>
          <p:nvPr>
            <p:ph type="body" idx="1"/>
          </p:nvPr>
        </p:nvSpPr>
        <p:spPr>
          <a:xfrm>
            <a:off x="838200" y="1904999"/>
            <a:ext cx="10515600" cy="4271963"/>
          </a:xfrm>
          <a:prstGeom prst="rect">
            <a:avLst/>
          </a:prstGeom>
        </p:spPr>
        <p:txBody>
          <a:bodyPr vert="horz" lIns="91440" tIns="45720" rIns="91440" bIns="45720" rtlCol="0">
            <a:norm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resentation Title">
            <a:extLst>
              <a:ext uri="{FF2B5EF4-FFF2-40B4-BE49-F238E27FC236}">
                <a16:creationId xmlns:a16="http://schemas.microsoft.com/office/drawing/2014/main" id="{A0050781-B5CD-B274-A77F-5FEF2B5DDEF1}"/>
              </a:ext>
            </a:extLst>
          </p:cNvPr>
          <p:cNvSpPr txBox="1"/>
          <p:nvPr userDrawn="1"/>
        </p:nvSpPr>
        <p:spPr>
          <a:xfrm>
            <a:off x="4591095" y="6437735"/>
            <a:ext cx="3002104" cy="276999"/>
          </a:xfrm>
          <a:prstGeom prst="rect">
            <a:avLst/>
          </a:prstGeom>
          <a:noFill/>
        </p:spPr>
        <p:txBody>
          <a:bodyPr wrap="none" rtlCol="0">
            <a:spAutoFit/>
          </a:bodyPr>
          <a:lstStyle/>
          <a:p>
            <a:pPr algn="ctr"/>
            <a:r>
              <a:rPr lang="en-US" sz="1200" b="1" kern="1200" dirty="0">
                <a:solidFill>
                  <a:schemeClr val="accent6"/>
                </a:solidFill>
                <a:highlight>
                  <a:srgbClr val="000000"/>
                </a:highlight>
                <a:latin typeface="+mn-lt"/>
                <a:ea typeface="+mn-ea"/>
                <a:cs typeface="+mn-cs"/>
              </a:rPr>
              <a:t>Building Resilient and Scalable APIs in Azure</a:t>
            </a:r>
          </a:p>
        </p:txBody>
      </p:sp>
      <p:pic>
        <p:nvPicPr>
          <p:cNvPr id="5" name="Picture 4" descr="A silhouette of a city&#10;&#10;AI-generated content may be incorrect.">
            <a:extLst>
              <a:ext uri="{FF2B5EF4-FFF2-40B4-BE49-F238E27FC236}">
                <a16:creationId xmlns:a16="http://schemas.microsoft.com/office/drawing/2014/main" id="{140F4E06-2BA3-310F-A927-34A1D52D33F3}"/>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853" y="6162092"/>
            <a:ext cx="12192000" cy="752475"/>
          </a:xfrm>
          <a:prstGeom prst="rect">
            <a:avLst/>
          </a:prstGeom>
        </p:spPr>
      </p:pic>
    </p:spTree>
    <p:extLst>
      <p:ext uri="{BB962C8B-B14F-4D97-AF65-F5344CB8AC3E}">
        <p14:creationId xmlns:p14="http://schemas.microsoft.com/office/powerpoint/2010/main" val="2802723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520" userDrawn="1">
          <p15:clr>
            <a:srgbClr val="F26B43"/>
          </p15:clr>
        </p15:guide>
        <p15:guide id="4" pos="856" userDrawn="1">
          <p15:clr>
            <a:srgbClr val="F26B43"/>
          </p15:clr>
        </p15:guide>
        <p15:guide id="5" pos="1096" userDrawn="1">
          <p15:clr>
            <a:srgbClr val="F26B43"/>
          </p15:clr>
        </p15:guide>
        <p15:guide id="6" pos="1424" userDrawn="1">
          <p15:clr>
            <a:srgbClr val="F26B43"/>
          </p15:clr>
        </p15:guide>
        <p15:guide id="7" pos="1664" userDrawn="1">
          <p15:clr>
            <a:srgbClr val="F26B43"/>
          </p15:clr>
        </p15:guide>
        <p15:guide id="8" pos="2000" userDrawn="1">
          <p15:clr>
            <a:srgbClr val="F26B43"/>
          </p15:clr>
        </p15:guide>
        <p15:guide id="9" pos="2240" userDrawn="1">
          <p15:clr>
            <a:srgbClr val="F26B43"/>
          </p15:clr>
        </p15:guide>
        <p15:guide id="10" pos="2576" userDrawn="1">
          <p15:clr>
            <a:srgbClr val="F26B43"/>
          </p15:clr>
        </p15:guide>
        <p15:guide id="11" pos="2816" userDrawn="1">
          <p15:clr>
            <a:srgbClr val="F26B43"/>
          </p15:clr>
        </p15:guide>
        <p15:guide id="12" pos="3144" userDrawn="1">
          <p15:clr>
            <a:srgbClr val="F26B43"/>
          </p15:clr>
        </p15:guide>
        <p15:guide id="13" pos="3384" userDrawn="1">
          <p15:clr>
            <a:srgbClr val="F26B43"/>
          </p15:clr>
        </p15:guide>
        <p15:guide id="14" pos="3720" userDrawn="1">
          <p15:clr>
            <a:srgbClr val="F26B43"/>
          </p15:clr>
        </p15:guide>
        <p15:guide id="15" pos="3960" userDrawn="1">
          <p15:clr>
            <a:srgbClr val="F26B43"/>
          </p15:clr>
        </p15:guide>
        <p15:guide id="16" pos="4296" userDrawn="1">
          <p15:clr>
            <a:srgbClr val="F26B43"/>
          </p15:clr>
        </p15:guide>
        <p15:guide id="17" pos="4536" userDrawn="1">
          <p15:clr>
            <a:srgbClr val="F26B43"/>
          </p15:clr>
        </p15:guide>
        <p15:guide id="18" pos="4864" userDrawn="1">
          <p15:clr>
            <a:srgbClr val="F26B43"/>
          </p15:clr>
        </p15:guide>
        <p15:guide id="19" pos="5104" userDrawn="1">
          <p15:clr>
            <a:srgbClr val="F26B43"/>
          </p15:clr>
        </p15:guide>
        <p15:guide id="20" pos="5440" userDrawn="1">
          <p15:clr>
            <a:srgbClr val="F26B43"/>
          </p15:clr>
        </p15:guide>
        <p15:guide id="21" pos="5680" userDrawn="1">
          <p15:clr>
            <a:srgbClr val="F26B43"/>
          </p15:clr>
        </p15:guide>
        <p15:guide id="22" pos="6016" userDrawn="1">
          <p15:clr>
            <a:srgbClr val="F26B43"/>
          </p15:clr>
        </p15:guide>
        <p15:guide id="23" pos="6256" userDrawn="1">
          <p15:clr>
            <a:srgbClr val="F26B43"/>
          </p15:clr>
        </p15:guide>
        <p15:guide id="24" pos="6584" userDrawn="1">
          <p15:clr>
            <a:srgbClr val="F26B43"/>
          </p15:clr>
        </p15:guide>
        <p15:guide id="25" pos="6824" userDrawn="1">
          <p15:clr>
            <a:srgbClr val="F26B43"/>
          </p15:clr>
        </p15:guide>
        <p15:guide id="26" pos="7160" userDrawn="1">
          <p15:clr>
            <a:srgbClr val="F26B43"/>
          </p15:clr>
        </p15:guide>
        <p15:guide id="27" orient="horz" userDrawn="1">
          <p15:clr>
            <a:srgbClr val="F26B43"/>
          </p15:clr>
        </p15:guide>
        <p15:guide id="28" orient="horz" pos="4320" userDrawn="1">
          <p15:clr>
            <a:srgbClr val="F26B43"/>
          </p15:clr>
        </p15:guide>
        <p15:guide id="29" orient="horz" pos="216" userDrawn="1">
          <p15:clr>
            <a:srgbClr val="F26B43"/>
          </p15:clr>
        </p15:guide>
        <p15:guide id="30" orient="horz" pos="464" userDrawn="1">
          <p15:clr>
            <a:srgbClr val="F26B43"/>
          </p15:clr>
        </p15:guide>
        <p15:guide id="31" orient="horz" pos="704" userDrawn="1">
          <p15:clr>
            <a:srgbClr val="F26B43"/>
          </p15:clr>
        </p15:guide>
        <p15:guide id="32" orient="horz" pos="960" userDrawn="1">
          <p15:clr>
            <a:srgbClr val="F26B43"/>
          </p15:clr>
        </p15:guide>
        <p15:guide id="33" orient="horz" pos="1200" userDrawn="1">
          <p15:clr>
            <a:srgbClr val="F26B43"/>
          </p15:clr>
        </p15:guide>
        <p15:guide id="34" orient="horz" pos="1448" userDrawn="1">
          <p15:clr>
            <a:srgbClr val="F26B43"/>
          </p15:clr>
        </p15:guide>
        <p15:guide id="35" orient="horz" pos="1688" userDrawn="1">
          <p15:clr>
            <a:srgbClr val="F26B43"/>
          </p15:clr>
        </p15:guide>
        <p15:guide id="36" orient="horz" pos="1936" userDrawn="1">
          <p15:clr>
            <a:srgbClr val="F26B43"/>
          </p15:clr>
        </p15:guide>
        <p15:guide id="37" orient="horz" pos="2176" userDrawn="1">
          <p15:clr>
            <a:srgbClr val="F26B43"/>
          </p15:clr>
        </p15:guide>
        <p15:guide id="38" orient="horz" pos="2424" userDrawn="1">
          <p15:clr>
            <a:srgbClr val="F26B43"/>
          </p15:clr>
        </p15:guide>
        <p15:guide id="39" orient="horz" pos="2664" userDrawn="1">
          <p15:clr>
            <a:srgbClr val="F26B43"/>
          </p15:clr>
        </p15:guide>
        <p15:guide id="40" orient="horz" pos="2920" userDrawn="1">
          <p15:clr>
            <a:srgbClr val="F26B43"/>
          </p15:clr>
        </p15:guide>
        <p15:guide id="41" orient="horz" pos="3160" userDrawn="1">
          <p15:clr>
            <a:srgbClr val="F26B43"/>
          </p15:clr>
        </p15:guide>
        <p15:guide id="42" orient="horz" pos="3408" userDrawn="1">
          <p15:clr>
            <a:srgbClr val="F26B43"/>
          </p15:clr>
        </p15:guide>
        <p15:guide id="43" orient="horz" pos="3648" userDrawn="1">
          <p15:clr>
            <a:srgbClr val="F26B43"/>
          </p15:clr>
        </p15:guide>
        <p15:guide id="44" orient="horz" pos="38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2473602-DAB9-2CE3-D538-F5E54C45D207}"/>
              </a:ext>
            </a:extLst>
          </p:cNvPr>
          <p:cNvSpPr>
            <a:spLocks noGrp="1"/>
          </p:cNvSpPr>
          <p:nvPr>
            <p:ph type="title"/>
          </p:nvPr>
        </p:nvSpPr>
        <p:spPr>
          <a:xfrm>
            <a:off x="838200" y="365125"/>
            <a:ext cx="10515600" cy="752475"/>
          </a:xfrm>
          <a:prstGeom prst="rect">
            <a:avLst/>
          </a:prstGeom>
        </p:spPr>
        <p:txBody>
          <a:bodyPr vert="horz" lIns="91440" tIns="45720" rIns="91440" bIns="45720" rtlCol="0" anchor="ctr">
            <a:normAutofit/>
          </a:bodyPr>
          <a:lstStyle/>
          <a:p>
            <a:r>
              <a:rPr lang="en-US" dirty="0"/>
              <a:t>Click to edit Title</a:t>
            </a:r>
          </a:p>
        </p:txBody>
      </p:sp>
      <p:sp>
        <p:nvSpPr>
          <p:cNvPr id="3" name="Primary Content">
            <a:extLst>
              <a:ext uri="{FF2B5EF4-FFF2-40B4-BE49-F238E27FC236}">
                <a16:creationId xmlns:a16="http://schemas.microsoft.com/office/drawing/2014/main" id="{8CFA6F94-FC8D-2818-E06B-1C1361394C2C}"/>
              </a:ext>
            </a:extLst>
          </p:cNvPr>
          <p:cNvSpPr>
            <a:spLocks noGrp="1"/>
          </p:cNvSpPr>
          <p:nvPr>
            <p:ph type="body" idx="1"/>
          </p:nvPr>
        </p:nvSpPr>
        <p:spPr>
          <a:xfrm>
            <a:off x="838200" y="1904999"/>
            <a:ext cx="10515600" cy="4271963"/>
          </a:xfrm>
          <a:prstGeom prst="rect">
            <a:avLst/>
          </a:prstGeom>
        </p:spPr>
        <p:txBody>
          <a:bodyPr vert="horz" lIns="91440" tIns="45720" rIns="91440" bIns="45720" rtlCol="0">
            <a:norm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6335509"/>
      </p:ext>
    </p:extLst>
  </p:cSld>
  <p:clrMap bg1="lt1" tx1="dk1" bg2="lt2" tx2="dk2" accent1="accent1" accent2="accent2" accent3="accent3" accent4="accent4" accent5="accent5" accent6="accent6" hlink="hlink" folHlink="folHlink"/>
  <p:sldLayoutIdLst>
    <p:sldLayoutId id="2147483662" r:id="rId1"/>
    <p:sldLayoutId id="2147483664" r:id="rId2"/>
    <p:sldLayoutId id="2147483668" r:id="rId3"/>
    <p:sldLayoutId id="2147483669" r:id="rId4"/>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520" userDrawn="1">
          <p15:clr>
            <a:srgbClr val="F26B43"/>
          </p15:clr>
        </p15:guide>
        <p15:guide id="4" pos="856" userDrawn="1">
          <p15:clr>
            <a:srgbClr val="F26B43"/>
          </p15:clr>
        </p15:guide>
        <p15:guide id="5" pos="1096" userDrawn="1">
          <p15:clr>
            <a:srgbClr val="F26B43"/>
          </p15:clr>
        </p15:guide>
        <p15:guide id="6" pos="1424" userDrawn="1">
          <p15:clr>
            <a:srgbClr val="F26B43"/>
          </p15:clr>
        </p15:guide>
        <p15:guide id="7" pos="1664" userDrawn="1">
          <p15:clr>
            <a:srgbClr val="F26B43"/>
          </p15:clr>
        </p15:guide>
        <p15:guide id="8" pos="2000" userDrawn="1">
          <p15:clr>
            <a:srgbClr val="F26B43"/>
          </p15:clr>
        </p15:guide>
        <p15:guide id="9" pos="2240" userDrawn="1">
          <p15:clr>
            <a:srgbClr val="F26B43"/>
          </p15:clr>
        </p15:guide>
        <p15:guide id="10" pos="2576" userDrawn="1">
          <p15:clr>
            <a:srgbClr val="F26B43"/>
          </p15:clr>
        </p15:guide>
        <p15:guide id="11" pos="2816" userDrawn="1">
          <p15:clr>
            <a:srgbClr val="F26B43"/>
          </p15:clr>
        </p15:guide>
        <p15:guide id="12" pos="3144" userDrawn="1">
          <p15:clr>
            <a:srgbClr val="F26B43"/>
          </p15:clr>
        </p15:guide>
        <p15:guide id="13" pos="3384" userDrawn="1">
          <p15:clr>
            <a:srgbClr val="F26B43"/>
          </p15:clr>
        </p15:guide>
        <p15:guide id="14" pos="3720" userDrawn="1">
          <p15:clr>
            <a:srgbClr val="F26B43"/>
          </p15:clr>
        </p15:guide>
        <p15:guide id="15" pos="3960" userDrawn="1">
          <p15:clr>
            <a:srgbClr val="F26B43"/>
          </p15:clr>
        </p15:guide>
        <p15:guide id="16" pos="4296" userDrawn="1">
          <p15:clr>
            <a:srgbClr val="F26B43"/>
          </p15:clr>
        </p15:guide>
        <p15:guide id="17" pos="4536" userDrawn="1">
          <p15:clr>
            <a:srgbClr val="F26B43"/>
          </p15:clr>
        </p15:guide>
        <p15:guide id="18" pos="4864" userDrawn="1">
          <p15:clr>
            <a:srgbClr val="F26B43"/>
          </p15:clr>
        </p15:guide>
        <p15:guide id="19" pos="5104" userDrawn="1">
          <p15:clr>
            <a:srgbClr val="F26B43"/>
          </p15:clr>
        </p15:guide>
        <p15:guide id="20" pos="5440" userDrawn="1">
          <p15:clr>
            <a:srgbClr val="F26B43"/>
          </p15:clr>
        </p15:guide>
        <p15:guide id="21" pos="5680" userDrawn="1">
          <p15:clr>
            <a:srgbClr val="F26B43"/>
          </p15:clr>
        </p15:guide>
        <p15:guide id="22" pos="6016" userDrawn="1">
          <p15:clr>
            <a:srgbClr val="F26B43"/>
          </p15:clr>
        </p15:guide>
        <p15:guide id="23" pos="6256" userDrawn="1">
          <p15:clr>
            <a:srgbClr val="F26B43"/>
          </p15:clr>
        </p15:guide>
        <p15:guide id="24" pos="6584" userDrawn="1">
          <p15:clr>
            <a:srgbClr val="F26B43"/>
          </p15:clr>
        </p15:guide>
        <p15:guide id="25" pos="6824" userDrawn="1">
          <p15:clr>
            <a:srgbClr val="F26B43"/>
          </p15:clr>
        </p15:guide>
        <p15:guide id="26" pos="7160" userDrawn="1">
          <p15:clr>
            <a:srgbClr val="F26B43"/>
          </p15:clr>
        </p15:guide>
        <p15:guide id="27" orient="horz" userDrawn="1">
          <p15:clr>
            <a:srgbClr val="F26B43"/>
          </p15:clr>
        </p15:guide>
        <p15:guide id="28" orient="horz" pos="4320" userDrawn="1">
          <p15:clr>
            <a:srgbClr val="F26B43"/>
          </p15:clr>
        </p15:guide>
        <p15:guide id="29" orient="horz" pos="216" userDrawn="1">
          <p15:clr>
            <a:srgbClr val="F26B43"/>
          </p15:clr>
        </p15:guide>
        <p15:guide id="30" orient="horz" pos="464" userDrawn="1">
          <p15:clr>
            <a:srgbClr val="F26B43"/>
          </p15:clr>
        </p15:guide>
        <p15:guide id="31" orient="horz" pos="704" userDrawn="1">
          <p15:clr>
            <a:srgbClr val="F26B43"/>
          </p15:clr>
        </p15:guide>
        <p15:guide id="32" orient="horz" pos="960" userDrawn="1">
          <p15:clr>
            <a:srgbClr val="F26B43"/>
          </p15:clr>
        </p15:guide>
        <p15:guide id="33" orient="horz" pos="1200" userDrawn="1">
          <p15:clr>
            <a:srgbClr val="F26B43"/>
          </p15:clr>
        </p15:guide>
        <p15:guide id="34" orient="horz" pos="1448" userDrawn="1">
          <p15:clr>
            <a:srgbClr val="F26B43"/>
          </p15:clr>
        </p15:guide>
        <p15:guide id="35" orient="horz" pos="1688" userDrawn="1">
          <p15:clr>
            <a:srgbClr val="F26B43"/>
          </p15:clr>
        </p15:guide>
        <p15:guide id="36" orient="horz" pos="1936" userDrawn="1">
          <p15:clr>
            <a:srgbClr val="F26B43"/>
          </p15:clr>
        </p15:guide>
        <p15:guide id="37" orient="horz" pos="2176" userDrawn="1">
          <p15:clr>
            <a:srgbClr val="F26B43"/>
          </p15:clr>
        </p15:guide>
        <p15:guide id="38" orient="horz" pos="2424" userDrawn="1">
          <p15:clr>
            <a:srgbClr val="F26B43"/>
          </p15:clr>
        </p15:guide>
        <p15:guide id="39" orient="horz" pos="2664" userDrawn="1">
          <p15:clr>
            <a:srgbClr val="F26B43"/>
          </p15:clr>
        </p15:guide>
        <p15:guide id="40" orient="horz" pos="2920" userDrawn="1">
          <p15:clr>
            <a:srgbClr val="F26B43"/>
          </p15:clr>
        </p15:guide>
        <p15:guide id="41" orient="horz" pos="3160" userDrawn="1">
          <p15:clr>
            <a:srgbClr val="F26B43"/>
          </p15:clr>
        </p15:guide>
        <p15:guide id="42" orient="horz" pos="3408" userDrawn="1">
          <p15:clr>
            <a:srgbClr val="F26B43"/>
          </p15:clr>
        </p15:guide>
        <p15:guide id="43" orient="horz" pos="3648" userDrawn="1">
          <p15:clr>
            <a:srgbClr val="F26B43"/>
          </p15:clr>
        </p15:guide>
        <p15:guide id="44" orient="horz" pos="389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326732"/>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notesSlide" Target="../notesSlides/notesSlide2.xml"/><Relationship Id="rId16" Type="http://schemas.openxmlformats.org/officeDocument/2006/relationships/image" Target="../media/image17.svg"/><Relationship Id="rId1" Type="http://schemas.openxmlformats.org/officeDocument/2006/relationships/slideLayout" Target="../slideLayouts/slideLayout10.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18" Type="http://schemas.openxmlformats.org/officeDocument/2006/relationships/image" Target="../media/image37.sv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svg"/><Relationship Id="rId17" Type="http://schemas.openxmlformats.org/officeDocument/2006/relationships/image" Target="../media/image36.png"/><Relationship Id="rId2" Type="http://schemas.openxmlformats.org/officeDocument/2006/relationships/notesSlide" Target="../notesSlides/notesSlide4.xml"/><Relationship Id="rId16" Type="http://schemas.openxmlformats.org/officeDocument/2006/relationships/image" Target="../media/image35.svg"/><Relationship Id="rId20" Type="http://schemas.openxmlformats.org/officeDocument/2006/relationships/image" Target="../media/image39.svg"/><Relationship Id="rId1" Type="http://schemas.openxmlformats.org/officeDocument/2006/relationships/slideLayout" Target="../slideLayouts/slideLayout5.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svg"/><Relationship Id="rId19" Type="http://schemas.openxmlformats.org/officeDocument/2006/relationships/image" Target="../media/image38.pn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41.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43.sv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8.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A2ECAD-702E-50A6-DCAB-8F02D5A42A2A}"/>
              </a:ext>
            </a:extLst>
          </p:cNvPr>
          <p:cNvPicPr>
            <a:picLocks noChangeAspect="1"/>
          </p:cNvPicPr>
          <p:nvPr/>
        </p:nvPicPr>
        <p:blipFill>
          <a:blip r:embed="rId3">
            <a:extLst>
              <a:ext uri="{28A0092B-C50C-407E-A947-70E740481C1C}">
                <a14:useLocalDpi xmlns:a14="http://schemas.microsoft.com/office/drawing/2010/main" val="0"/>
              </a:ext>
            </a:extLst>
          </a:blip>
          <a:srcRect t="7809" b="7809"/>
          <a:stretch/>
        </p:blipFill>
        <p:spPr>
          <a:xfrm>
            <a:off x="0" y="0"/>
            <a:ext cx="12190942" cy="6858000"/>
          </a:xfrm>
          <a:prstGeom prst="rect">
            <a:avLst/>
          </a:prstGeom>
        </p:spPr>
      </p:pic>
    </p:spTree>
    <p:extLst>
      <p:ext uri="{BB962C8B-B14F-4D97-AF65-F5344CB8AC3E}">
        <p14:creationId xmlns:p14="http://schemas.microsoft.com/office/powerpoint/2010/main" val="2541257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5FA9F5-EB45-28AD-2287-CFF725165C28}"/>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6AF23144-D92F-B6BC-8E20-351F26A49D88}"/>
              </a:ext>
            </a:extLst>
          </p:cNvPr>
          <p:cNvSpPr>
            <a:spLocks noGrp="1"/>
          </p:cNvSpPr>
          <p:nvPr>
            <p:ph type="body" sz="quarter" idx="10"/>
          </p:nvPr>
        </p:nvSpPr>
        <p:spPr/>
        <p:txBody>
          <a:bodyPr>
            <a:normAutofit fontScale="92500" lnSpcReduction="20000"/>
          </a:bodyPr>
          <a:lstStyle/>
          <a:p>
            <a:endParaRPr lang="en-US"/>
          </a:p>
        </p:txBody>
      </p:sp>
      <p:sp>
        <p:nvSpPr>
          <p:cNvPr id="5" name="Content Placeholder 4">
            <a:extLst>
              <a:ext uri="{FF2B5EF4-FFF2-40B4-BE49-F238E27FC236}">
                <a16:creationId xmlns:a16="http://schemas.microsoft.com/office/drawing/2014/main" id="{2CDF4DC9-C3B1-0884-345A-6A787B559DF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17015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47470-2B5A-B70A-CC3C-676EAC83EC75}"/>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4E83B077-5B38-931E-6DB9-8B9D87C35DC4}"/>
              </a:ext>
            </a:extLst>
          </p:cNvPr>
          <p:cNvSpPr>
            <a:spLocks noGrp="1"/>
          </p:cNvSpPr>
          <p:nvPr>
            <p:ph type="body" sz="quarter" idx="10"/>
          </p:nvPr>
        </p:nvSpPr>
        <p:spPr/>
        <p:txBody>
          <a:bodyPr>
            <a:normAutofit fontScale="92500" lnSpcReduction="20000"/>
          </a:bodyPr>
          <a:lstStyle/>
          <a:p>
            <a:r>
              <a:rPr lang="en-US" dirty="0"/>
              <a:t>Building Resilient and Scalable APIs in Azure</a:t>
            </a:r>
          </a:p>
        </p:txBody>
      </p:sp>
      <p:grpSp>
        <p:nvGrpSpPr>
          <p:cNvPr id="40" name="Group 39">
            <a:extLst>
              <a:ext uri="{FF2B5EF4-FFF2-40B4-BE49-F238E27FC236}">
                <a16:creationId xmlns:a16="http://schemas.microsoft.com/office/drawing/2014/main" id="{EFD13518-2338-EC3B-C9FC-819754B43180}"/>
              </a:ext>
            </a:extLst>
          </p:cNvPr>
          <p:cNvGrpSpPr/>
          <p:nvPr/>
        </p:nvGrpSpPr>
        <p:grpSpPr>
          <a:xfrm>
            <a:off x="829519" y="1905000"/>
            <a:ext cx="2336152" cy="1686345"/>
            <a:chOff x="829519" y="1905000"/>
            <a:chExt cx="2336152" cy="1686345"/>
          </a:xfrm>
        </p:grpSpPr>
        <p:pic>
          <p:nvPicPr>
            <p:cNvPr id="30" name="Graphic 29" descr="Lightbulb with solid fill">
              <a:extLst>
                <a:ext uri="{FF2B5EF4-FFF2-40B4-BE49-F238E27FC236}">
                  <a16:creationId xmlns:a16="http://schemas.microsoft.com/office/drawing/2014/main" id="{4C5B59E2-9EFD-D312-3BC5-D6B1E31EE7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3068" y="1905000"/>
              <a:ext cx="1187064" cy="1187064"/>
            </a:xfrm>
            <a:prstGeom prst="rect">
              <a:avLst/>
            </a:prstGeom>
          </p:spPr>
        </p:pic>
        <p:sp>
          <p:nvSpPr>
            <p:cNvPr id="31" name="TextBox 30">
              <a:extLst>
                <a:ext uri="{FF2B5EF4-FFF2-40B4-BE49-F238E27FC236}">
                  <a16:creationId xmlns:a16="http://schemas.microsoft.com/office/drawing/2014/main" id="{02A01EE8-522D-268E-C9C7-206EFCB43673}"/>
                </a:ext>
              </a:extLst>
            </p:cNvPr>
            <p:cNvSpPr txBox="1"/>
            <p:nvPr/>
          </p:nvSpPr>
          <p:spPr>
            <a:xfrm>
              <a:off x="829519" y="3222013"/>
              <a:ext cx="2336152" cy="369332"/>
            </a:xfrm>
            <a:prstGeom prst="rect">
              <a:avLst/>
            </a:prstGeom>
            <a:noFill/>
          </p:spPr>
          <p:txBody>
            <a:bodyPr wrap="none" rtlCol="0">
              <a:spAutoFit/>
            </a:bodyPr>
            <a:lstStyle/>
            <a:p>
              <a:pPr algn="ctr"/>
              <a:r>
                <a:rPr lang="en-US" b="1" dirty="0"/>
                <a:t>Intro &amp; Problem Space</a:t>
              </a:r>
            </a:p>
          </p:txBody>
        </p:sp>
      </p:grpSp>
      <p:grpSp>
        <p:nvGrpSpPr>
          <p:cNvPr id="41" name="Group 40">
            <a:extLst>
              <a:ext uri="{FF2B5EF4-FFF2-40B4-BE49-F238E27FC236}">
                <a16:creationId xmlns:a16="http://schemas.microsoft.com/office/drawing/2014/main" id="{B8FD0D87-7F6C-A102-1B45-E1E5D50AC0A5}"/>
              </a:ext>
            </a:extLst>
          </p:cNvPr>
          <p:cNvGrpSpPr/>
          <p:nvPr/>
        </p:nvGrpSpPr>
        <p:grpSpPr>
          <a:xfrm>
            <a:off x="3556001" y="1866897"/>
            <a:ext cx="2324100" cy="2001447"/>
            <a:chOff x="3556001" y="1866897"/>
            <a:chExt cx="2324100" cy="2001447"/>
          </a:xfrm>
        </p:grpSpPr>
        <p:pic>
          <p:nvPicPr>
            <p:cNvPr id="28" name="Graphic 27" descr="Cloud with solid fill">
              <a:extLst>
                <a:ext uri="{FF2B5EF4-FFF2-40B4-BE49-F238E27FC236}">
                  <a16:creationId xmlns:a16="http://schemas.microsoft.com/office/drawing/2014/main" id="{CDB920CC-FE1B-F615-D311-792F226995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64215" y="1866897"/>
              <a:ext cx="1579597" cy="1579597"/>
            </a:xfrm>
            <a:prstGeom prst="rect">
              <a:avLst/>
            </a:prstGeom>
          </p:spPr>
        </p:pic>
        <p:sp>
          <p:nvSpPr>
            <p:cNvPr id="32" name="TextBox 31">
              <a:extLst>
                <a:ext uri="{FF2B5EF4-FFF2-40B4-BE49-F238E27FC236}">
                  <a16:creationId xmlns:a16="http://schemas.microsoft.com/office/drawing/2014/main" id="{21261BDF-D6C0-0CE2-01F4-F7813AC71EA5}"/>
                </a:ext>
              </a:extLst>
            </p:cNvPr>
            <p:cNvSpPr txBox="1"/>
            <p:nvPr/>
          </p:nvSpPr>
          <p:spPr>
            <a:xfrm>
              <a:off x="3556001" y="3222013"/>
              <a:ext cx="2324100" cy="646331"/>
            </a:xfrm>
            <a:prstGeom prst="rect">
              <a:avLst/>
            </a:prstGeom>
            <a:noFill/>
          </p:spPr>
          <p:txBody>
            <a:bodyPr wrap="square" rtlCol="0">
              <a:spAutoFit/>
            </a:bodyPr>
            <a:lstStyle/>
            <a:p>
              <a:pPr algn="ctr"/>
              <a:r>
                <a:rPr lang="en-US" b="1" dirty="0"/>
                <a:t>Azure Toolset Overview</a:t>
              </a:r>
            </a:p>
          </p:txBody>
        </p:sp>
      </p:grpSp>
      <p:grpSp>
        <p:nvGrpSpPr>
          <p:cNvPr id="42" name="Group 41">
            <a:extLst>
              <a:ext uri="{FF2B5EF4-FFF2-40B4-BE49-F238E27FC236}">
                <a16:creationId xmlns:a16="http://schemas.microsoft.com/office/drawing/2014/main" id="{03AA70FC-F41A-AF3E-A169-A0BC633F3474}"/>
              </a:ext>
            </a:extLst>
          </p:cNvPr>
          <p:cNvGrpSpPr/>
          <p:nvPr/>
        </p:nvGrpSpPr>
        <p:grpSpPr>
          <a:xfrm>
            <a:off x="6286500" y="1875061"/>
            <a:ext cx="2312437" cy="1969927"/>
            <a:chOff x="6286500" y="1875061"/>
            <a:chExt cx="2312437" cy="1969927"/>
          </a:xfrm>
        </p:grpSpPr>
        <p:pic>
          <p:nvPicPr>
            <p:cNvPr id="26" name="Graphic 25" descr="Shield Tick with solid fill">
              <a:extLst>
                <a:ext uri="{FF2B5EF4-FFF2-40B4-BE49-F238E27FC236}">
                  <a16:creationId xmlns:a16="http://schemas.microsoft.com/office/drawing/2014/main" id="{097CD83A-6DC4-CF4E-02AF-BC96B16AA2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3463" y="1875061"/>
              <a:ext cx="1190176" cy="1190176"/>
            </a:xfrm>
            <a:prstGeom prst="rect">
              <a:avLst/>
            </a:prstGeom>
          </p:spPr>
        </p:pic>
        <p:sp>
          <p:nvSpPr>
            <p:cNvPr id="33" name="TextBox 32">
              <a:extLst>
                <a:ext uri="{FF2B5EF4-FFF2-40B4-BE49-F238E27FC236}">
                  <a16:creationId xmlns:a16="http://schemas.microsoft.com/office/drawing/2014/main" id="{1474DA9F-387A-5820-9F91-DB0A4AF21FDB}"/>
                </a:ext>
              </a:extLst>
            </p:cNvPr>
            <p:cNvSpPr txBox="1"/>
            <p:nvPr/>
          </p:nvSpPr>
          <p:spPr>
            <a:xfrm>
              <a:off x="6286500" y="3198657"/>
              <a:ext cx="2312437" cy="646331"/>
            </a:xfrm>
            <a:prstGeom prst="rect">
              <a:avLst/>
            </a:prstGeom>
            <a:noFill/>
          </p:spPr>
          <p:txBody>
            <a:bodyPr wrap="square" rtlCol="0">
              <a:spAutoFit/>
            </a:bodyPr>
            <a:lstStyle/>
            <a:p>
              <a:pPr algn="ctr"/>
              <a:r>
                <a:rPr lang="en-US" b="1" dirty="0"/>
                <a:t>High Availability &amp; Disaster Recovery</a:t>
              </a:r>
            </a:p>
          </p:txBody>
        </p:sp>
      </p:grpSp>
      <p:grpSp>
        <p:nvGrpSpPr>
          <p:cNvPr id="43" name="Group 42">
            <a:extLst>
              <a:ext uri="{FF2B5EF4-FFF2-40B4-BE49-F238E27FC236}">
                <a16:creationId xmlns:a16="http://schemas.microsoft.com/office/drawing/2014/main" id="{9835385A-F760-F2A5-E024-0CFEC0AED39F}"/>
              </a:ext>
            </a:extLst>
          </p:cNvPr>
          <p:cNvGrpSpPr/>
          <p:nvPr/>
        </p:nvGrpSpPr>
        <p:grpSpPr>
          <a:xfrm>
            <a:off x="9041364" y="1925657"/>
            <a:ext cx="2311787" cy="1642332"/>
            <a:chOff x="9041364" y="1925657"/>
            <a:chExt cx="2311787" cy="1642332"/>
          </a:xfrm>
        </p:grpSpPr>
        <p:pic>
          <p:nvPicPr>
            <p:cNvPr id="24" name="Graphic 23" descr="Single gear with solid fill">
              <a:extLst>
                <a:ext uri="{FF2B5EF4-FFF2-40B4-BE49-F238E27FC236}">
                  <a16:creationId xmlns:a16="http://schemas.microsoft.com/office/drawing/2014/main" id="{3E4A1695-6012-61C2-F764-09F68775E4B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15610" y="1925657"/>
              <a:ext cx="1139580" cy="1139580"/>
            </a:xfrm>
            <a:prstGeom prst="rect">
              <a:avLst/>
            </a:prstGeom>
          </p:spPr>
        </p:pic>
        <p:sp>
          <p:nvSpPr>
            <p:cNvPr id="34" name="TextBox 33">
              <a:extLst>
                <a:ext uri="{FF2B5EF4-FFF2-40B4-BE49-F238E27FC236}">
                  <a16:creationId xmlns:a16="http://schemas.microsoft.com/office/drawing/2014/main" id="{DAA85605-61FF-E1D2-330C-58D140891E77}"/>
                </a:ext>
              </a:extLst>
            </p:cNvPr>
            <p:cNvSpPr txBox="1"/>
            <p:nvPr/>
          </p:nvSpPr>
          <p:spPr>
            <a:xfrm>
              <a:off x="9041364" y="3198657"/>
              <a:ext cx="2311787" cy="369332"/>
            </a:xfrm>
            <a:prstGeom prst="rect">
              <a:avLst/>
            </a:prstGeom>
            <a:noFill/>
          </p:spPr>
          <p:txBody>
            <a:bodyPr wrap="square" rtlCol="0">
              <a:spAutoFit/>
            </a:bodyPr>
            <a:lstStyle/>
            <a:p>
              <a:pPr algn="ctr"/>
              <a:r>
                <a:rPr lang="en-US" b="1" dirty="0"/>
                <a:t>Resilience Strategies</a:t>
              </a:r>
            </a:p>
          </p:txBody>
        </p:sp>
      </p:grpSp>
      <p:grpSp>
        <p:nvGrpSpPr>
          <p:cNvPr id="44" name="Group 43">
            <a:extLst>
              <a:ext uri="{FF2B5EF4-FFF2-40B4-BE49-F238E27FC236}">
                <a16:creationId xmlns:a16="http://schemas.microsoft.com/office/drawing/2014/main" id="{B9ED7710-93E8-BDB8-9423-DD50CC3B5C6D}"/>
              </a:ext>
            </a:extLst>
          </p:cNvPr>
          <p:cNvGrpSpPr/>
          <p:nvPr/>
        </p:nvGrpSpPr>
        <p:grpSpPr>
          <a:xfrm>
            <a:off x="838200" y="4241800"/>
            <a:ext cx="2336800" cy="1930398"/>
            <a:chOff x="838200" y="4241800"/>
            <a:chExt cx="2336800" cy="1930398"/>
          </a:xfrm>
        </p:grpSpPr>
        <p:pic>
          <p:nvPicPr>
            <p:cNvPr id="22" name="Graphic 21" descr="Heart with pulse with solid fill">
              <a:extLst>
                <a:ext uri="{FF2B5EF4-FFF2-40B4-BE49-F238E27FC236}">
                  <a16:creationId xmlns:a16="http://schemas.microsoft.com/office/drawing/2014/main" id="{CED525B6-9EA1-67C8-333E-7850D332896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60499" y="4241800"/>
              <a:ext cx="1181101" cy="1181101"/>
            </a:xfrm>
            <a:prstGeom prst="rect">
              <a:avLst/>
            </a:prstGeom>
          </p:spPr>
        </p:pic>
        <p:sp>
          <p:nvSpPr>
            <p:cNvPr id="36" name="TextBox 35">
              <a:extLst>
                <a:ext uri="{FF2B5EF4-FFF2-40B4-BE49-F238E27FC236}">
                  <a16:creationId xmlns:a16="http://schemas.microsoft.com/office/drawing/2014/main" id="{A8B9CBC5-8A65-1B81-EF09-1A52864DE4CD}"/>
                </a:ext>
              </a:extLst>
            </p:cNvPr>
            <p:cNvSpPr txBox="1"/>
            <p:nvPr/>
          </p:nvSpPr>
          <p:spPr>
            <a:xfrm>
              <a:off x="838200" y="5525867"/>
              <a:ext cx="2336800" cy="646331"/>
            </a:xfrm>
            <a:prstGeom prst="rect">
              <a:avLst/>
            </a:prstGeom>
            <a:noFill/>
          </p:spPr>
          <p:txBody>
            <a:bodyPr wrap="square" rtlCol="0">
              <a:spAutoFit/>
            </a:bodyPr>
            <a:lstStyle/>
            <a:p>
              <a:pPr algn="ctr"/>
              <a:r>
                <a:rPr lang="en-US" b="1" dirty="0"/>
                <a:t>Monitoring &amp; Observability</a:t>
              </a:r>
            </a:p>
          </p:txBody>
        </p:sp>
      </p:grpSp>
      <p:grpSp>
        <p:nvGrpSpPr>
          <p:cNvPr id="45" name="Group 44">
            <a:extLst>
              <a:ext uri="{FF2B5EF4-FFF2-40B4-BE49-F238E27FC236}">
                <a16:creationId xmlns:a16="http://schemas.microsoft.com/office/drawing/2014/main" id="{4E2C3A21-8F7B-C857-95DB-3A225E537324}"/>
              </a:ext>
            </a:extLst>
          </p:cNvPr>
          <p:cNvGrpSpPr/>
          <p:nvPr/>
        </p:nvGrpSpPr>
        <p:grpSpPr>
          <a:xfrm>
            <a:off x="3515562" y="4263414"/>
            <a:ext cx="2414302" cy="1631785"/>
            <a:chOff x="3515562" y="4263414"/>
            <a:chExt cx="2414302" cy="1631785"/>
          </a:xfrm>
        </p:grpSpPr>
        <p:pic>
          <p:nvPicPr>
            <p:cNvPr id="20" name="Graphic 19" descr="Play with solid fill">
              <a:extLst>
                <a:ext uri="{FF2B5EF4-FFF2-40B4-BE49-F238E27FC236}">
                  <a16:creationId xmlns:a16="http://schemas.microsoft.com/office/drawing/2014/main" id="{DDCA8EFA-CEFF-B218-8AF6-5B6BFE17F6A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77882" y="4263414"/>
              <a:ext cx="1159487" cy="1159487"/>
            </a:xfrm>
            <a:prstGeom prst="rect">
              <a:avLst/>
            </a:prstGeom>
          </p:spPr>
        </p:pic>
        <p:sp>
          <p:nvSpPr>
            <p:cNvPr id="37" name="TextBox 36">
              <a:extLst>
                <a:ext uri="{FF2B5EF4-FFF2-40B4-BE49-F238E27FC236}">
                  <a16:creationId xmlns:a16="http://schemas.microsoft.com/office/drawing/2014/main" id="{ACCABEAB-1589-464C-0A83-8C4EE243D66C}"/>
                </a:ext>
              </a:extLst>
            </p:cNvPr>
            <p:cNvSpPr txBox="1"/>
            <p:nvPr/>
          </p:nvSpPr>
          <p:spPr>
            <a:xfrm>
              <a:off x="3515562" y="5525867"/>
              <a:ext cx="2414302" cy="369332"/>
            </a:xfrm>
            <a:prstGeom prst="rect">
              <a:avLst/>
            </a:prstGeom>
            <a:noFill/>
          </p:spPr>
          <p:txBody>
            <a:bodyPr wrap="square" rtlCol="0">
              <a:spAutoFit/>
            </a:bodyPr>
            <a:lstStyle/>
            <a:p>
              <a:pPr algn="ctr"/>
              <a:r>
                <a:rPr lang="en-US" b="1" dirty="0"/>
                <a:t>Live Demo</a:t>
              </a:r>
            </a:p>
          </p:txBody>
        </p:sp>
      </p:grpSp>
      <p:grpSp>
        <p:nvGrpSpPr>
          <p:cNvPr id="46" name="Group 45">
            <a:extLst>
              <a:ext uri="{FF2B5EF4-FFF2-40B4-BE49-F238E27FC236}">
                <a16:creationId xmlns:a16="http://schemas.microsoft.com/office/drawing/2014/main" id="{03477528-1753-9F82-CD82-A3051C1FA693}"/>
              </a:ext>
            </a:extLst>
          </p:cNvPr>
          <p:cNvGrpSpPr/>
          <p:nvPr/>
        </p:nvGrpSpPr>
        <p:grpSpPr>
          <a:xfrm>
            <a:off x="6310863" y="4258957"/>
            <a:ext cx="2288074" cy="1590075"/>
            <a:chOff x="6310863" y="4258957"/>
            <a:chExt cx="2288074" cy="1590075"/>
          </a:xfrm>
        </p:grpSpPr>
        <p:pic>
          <p:nvPicPr>
            <p:cNvPr id="18" name="Graphic 17" descr="Blueprint with solid fill">
              <a:extLst>
                <a:ext uri="{FF2B5EF4-FFF2-40B4-BE49-F238E27FC236}">
                  <a16:creationId xmlns:a16="http://schemas.microsoft.com/office/drawing/2014/main" id="{CDCB69CB-BF3C-CE32-A5E7-DF7721FC977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881507" y="4258957"/>
              <a:ext cx="1146786" cy="1146786"/>
            </a:xfrm>
            <a:prstGeom prst="rect">
              <a:avLst/>
            </a:prstGeom>
          </p:spPr>
        </p:pic>
        <p:sp>
          <p:nvSpPr>
            <p:cNvPr id="38" name="TextBox 37">
              <a:extLst>
                <a:ext uri="{FF2B5EF4-FFF2-40B4-BE49-F238E27FC236}">
                  <a16:creationId xmlns:a16="http://schemas.microsoft.com/office/drawing/2014/main" id="{07D75E26-5C88-80F3-30A5-491D09663FC0}"/>
                </a:ext>
              </a:extLst>
            </p:cNvPr>
            <p:cNvSpPr txBox="1"/>
            <p:nvPr/>
          </p:nvSpPr>
          <p:spPr>
            <a:xfrm>
              <a:off x="6310863" y="5479700"/>
              <a:ext cx="2288074" cy="369332"/>
            </a:xfrm>
            <a:prstGeom prst="rect">
              <a:avLst/>
            </a:prstGeom>
            <a:noFill/>
          </p:spPr>
          <p:txBody>
            <a:bodyPr wrap="square" rtlCol="0">
              <a:spAutoFit/>
            </a:bodyPr>
            <a:lstStyle/>
            <a:p>
              <a:pPr algn="ctr"/>
              <a:r>
                <a:rPr lang="en-US" b="1" dirty="0"/>
                <a:t>Blueprint &amp; Wrap Up</a:t>
              </a:r>
            </a:p>
          </p:txBody>
        </p:sp>
      </p:grpSp>
      <p:grpSp>
        <p:nvGrpSpPr>
          <p:cNvPr id="47" name="Group 46">
            <a:extLst>
              <a:ext uri="{FF2B5EF4-FFF2-40B4-BE49-F238E27FC236}">
                <a16:creationId xmlns:a16="http://schemas.microsoft.com/office/drawing/2014/main" id="{4D92BBF0-6F56-DC70-008E-724512F953E3}"/>
              </a:ext>
            </a:extLst>
          </p:cNvPr>
          <p:cNvGrpSpPr/>
          <p:nvPr/>
        </p:nvGrpSpPr>
        <p:grpSpPr>
          <a:xfrm>
            <a:off x="9017000" y="4258957"/>
            <a:ext cx="2336800" cy="1590075"/>
            <a:chOff x="9017000" y="4258957"/>
            <a:chExt cx="2336800" cy="1590075"/>
          </a:xfrm>
        </p:grpSpPr>
        <p:pic>
          <p:nvPicPr>
            <p:cNvPr id="16" name="Graphic 15" descr="Chat with solid fill">
              <a:extLst>
                <a:ext uri="{FF2B5EF4-FFF2-40B4-BE49-F238E27FC236}">
                  <a16:creationId xmlns:a16="http://schemas.microsoft.com/office/drawing/2014/main" id="{70BF759E-1C08-6ACE-7B9E-85ABCDAF716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615610" y="4258957"/>
              <a:ext cx="1146786" cy="1146786"/>
            </a:xfrm>
            <a:prstGeom prst="rect">
              <a:avLst/>
            </a:prstGeom>
          </p:spPr>
        </p:pic>
        <p:sp>
          <p:nvSpPr>
            <p:cNvPr id="39" name="TextBox 38">
              <a:extLst>
                <a:ext uri="{FF2B5EF4-FFF2-40B4-BE49-F238E27FC236}">
                  <a16:creationId xmlns:a16="http://schemas.microsoft.com/office/drawing/2014/main" id="{B7A99D8F-D4A9-7731-7509-C8990E770BF6}"/>
                </a:ext>
              </a:extLst>
            </p:cNvPr>
            <p:cNvSpPr txBox="1"/>
            <p:nvPr/>
          </p:nvSpPr>
          <p:spPr>
            <a:xfrm>
              <a:off x="9017000" y="5479700"/>
              <a:ext cx="2336800" cy="369332"/>
            </a:xfrm>
            <a:prstGeom prst="rect">
              <a:avLst/>
            </a:prstGeom>
            <a:noFill/>
          </p:spPr>
          <p:txBody>
            <a:bodyPr wrap="square" rtlCol="0">
              <a:spAutoFit/>
            </a:bodyPr>
            <a:lstStyle/>
            <a:p>
              <a:pPr algn="ctr"/>
              <a:r>
                <a:rPr lang="en-US" b="1" dirty="0"/>
                <a:t>Q&amp;A</a:t>
              </a:r>
            </a:p>
          </p:txBody>
        </p:sp>
      </p:grpSp>
    </p:spTree>
    <p:extLst>
      <p:ext uri="{BB962C8B-B14F-4D97-AF65-F5344CB8AC3E}">
        <p14:creationId xmlns:p14="http://schemas.microsoft.com/office/powerpoint/2010/main" val="269812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 diagram of a api&#10;&#10;AI-generated content may be incorrect.">
            <a:extLst>
              <a:ext uri="{FF2B5EF4-FFF2-40B4-BE49-F238E27FC236}">
                <a16:creationId xmlns:a16="http://schemas.microsoft.com/office/drawing/2014/main" id="{9FA885F0-7174-F98A-8DD4-0DDD7A953C58}"/>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0427" r="10427"/>
          <a:stretch>
            <a:fillRect/>
          </a:stretch>
        </p:blipFill>
        <p:spPr>
          <a:xfrm>
            <a:off x="831850" y="1901483"/>
            <a:ext cx="5080000" cy="4278996"/>
          </a:xfrm>
        </p:spPr>
      </p:pic>
      <p:sp>
        <p:nvSpPr>
          <p:cNvPr id="2" name="Title 1">
            <a:extLst>
              <a:ext uri="{FF2B5EF4-FFF2-40B4-BE49-F238E27FC236}">
                <a16:creationId xmlns:a16="http://schemas.microsoft.com/office/drawing/2014/main" id="{32F3BBDA-11C9-6D2F-67F4-EC5928DDD9AF}"/>
              </a:ext>
            </a:extLst>
          </p:cNvPr>
          <p:cNvSpPr>
            <a:spLocks noGrp="1"/>
          </p:cNvSpPr>
          <p:nvPr>
            <p:ph type="title"/>
          </p:nvPr>
        </p:nvSpPr>
        <p:spPr/>
        <p:txBody>
          <a:bodyPr/>
          <a:lstStyle/>
          <a:p>
            <a:r>
              <a:rPr lang="en-US" dirty="0"/>
              <a:t>The Resilience Challenge</a:t>
            </a:r>
          </a:p>
        </p:txBody>
      </p:sp>
      <p:sp>
        <p:nvSpPr>
          <p:cNvPr id="3" name="Text Placeholder 2">
            <a:extLst>
              <a:ext uri="{FF2B5EF4-FFF2-40B4-BE49-F238E27FC236}">
                <a16:creationId xmlns:a16="http://schemas.microsoft.com/office/drawing/2014/main" id="{39F1F59A-FAB3-DECA-1393-D2C77B150215}"/>
              </a:ext>
            </a:extLst>
          </p:cNvPr>
          <p:cNvSpPr>
            <a:spLocks noGrp="1"/>
          </p:cNvSpPr>
          <p:nvPr>
            <p:ph type="body" sz="quarter" idx="10"/>
          </p:nvPr>
        </p:nvSpPr>
        <p:spPr/>
        <p:txBody>
          <a:bodyPr>
            <a:normAutofit fontScale="92500" lnSpcReduction="20000"/>
          </a:bodyPr>
          <a:lstStyle/>
          <a:p>
            <a:r>
              <a:rPr lang="en-US" dirty="0"/>
              <a:t>Building Resilient and Scalable APIs in Azure</a:t>
            </a:r>
          </a:p>
        </p:txBody>
      </p:sp>
      <p:pic>
        <p:nvPicPr>
          <p:cNvPr id="16" name="Content Placeholder 15">
            <a:extLst>
              <a:ext uri="{FF2B5EF4-FFF2-40B4-BE49-F238E27FC236}">
                <a16:creationId xmlns:a16="http://schemas.microsoft.com/office/drawing/2014/main" id="{DBC776A4-787F-A989-2801-145BFE733B4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l="10427" r="10427"/>
          <a:stretch/>
        </p:blipFill>
        <p:spPr>
          <a:xfrm>
            <a:off x="6280150" y="1898308"/>
            <a:ext cx="5080000" cy="4278996"/>
          </a:xfrm>
        </p:spPr>
      </p:pic>
    </p:spTree>
    <p:extLst>
      <p:ext uri="{BB962C8B-B14F-4D97-AF65-F5344CB8AC3E}">
        <p14:creationId xmlns:p14="http://schemas.microsoft.com/office/powerpoint/2010/main" val="371952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5EDA21D2-017C-F6EE-EA8B-350DF7DECA0A}"/>
              </a:ext>
            </a:extLst>
          </p:cNvPr>
          <p:cNvGrpSpPr/>
          <p:nvPr/>
        </p:nvGrpSpPr>
        <p:grpSpPr>
          <a:xfrm>
            <a:off x="6300787" y="1905000"/>
            <a:ext cx="5080001" cy="4279900"/>
            <a:chOff x="6300787" y="1905000"/>
            <a:chExt cx="5080001" cy="4279900"/>
          </a:xfrm>
        </p:grpSpPr>
        <p:sp>
          <p:nvSpPr>
            <p:cNvPr id="62" name="Rectangle 61">
              <a:extLst>
                <a:ext uri="{FF2B5EF4-FFF2-40B4-BE49-F238E27FC236}">
                  <a16:creationId xmlns:a16="http://schemas.microsoft.com/office/drawing/2014/main" id="{68E7A549-0783-5721-5828-BE9E1E9CC414}"/>
                </a:ext>
              </a:extLst>
            </p:cNvPr>
            <p:cNvSpPr/>
            <p:nvPr/>
          </p:nvSpPr>
          <p:spPr>
            <a:xfrm>
              <a:off x="6300788" y="1905000"/>
              <a:ext cx="5065712" cy="4279900"/>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C8DA67F-64DE-D1BD-D5A1-21F2EFDDF96C}"/>
                </a:ext>
              </a:extLst>
            </p:cNvPr>
            <p:cNvSpPr/>
            <p:nvPr/>
          </p:nvSpPr>
          <p:spPr>
            <a:xfrm>
              <a:off x="6300787" y="2323324"/>
              <a:ext cx="5080001" cy="3861576"/>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6" name="Group 45">
            <a:extLst>
              <a:ext uri="{FF2B5EF4-FFF2-40B4-BE49-F238E27FC236}">
                <a16:creationId xmlns:a16="http://schemas.microsoft.com/office/drawing/2014/main" id="{3007EB16-DB51-2618-A759-0A208B7EF44A}"/>
              </a:ext>
            </a:extLst>
          </p:cNvPr>
          <p:cNvGrpSpPr/>
          <p:nvPr/>
        </p:nvGrpSpPr>
        <p:grpSpPr>
          <a:xfrm>
            <a:off x="825500" y="1904999"/>
            <a:ext cx="5065713" cy="4279901"/>
            <a:chOff x="825500" y="1904999"/>
            <a:chExt cx="5065713" cy="4279901"/>
          </a:xfrm>
        </p:grpSpPr>
        <p:sp>
          <p:nvSpPr>
            <p:cNvPr id="44" name="Rectangle 43">
              <a:extLst>
                <a:ext uri="{FF2B5EF4-FFF2-40B4-BE49-F238E27FC236}">
                  <a16:creationId xmlns:a16="http://schemas.microsoft.com/office/drawing/2014/main" id="{32930356-8DB0-6B4F-1B34-A9D6B4BA7E2F}"/>
                </a:ext>
              </a:extLst>
            </p:cNvPr>
            <p:cNvSpPr/>
            <p:nvPr/>
          </p:nvSpPr>
          <p:spPr>
            <a:xfrm>
              <a:off x="825500" y="1904999"/>
              <a:ext cx="5065713" cy="4279901"/>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9695092-6CB2-3E7C-B7CE-8CFFE1F40C54}"/>
                </a:ext>
              </a:extLst>
            </p:cNvPr>
            <p:cNvSpPr/>
            <p:nvPr/>
          </p:nvSpPr>
          <p:spPr>
            <a:xfrm>
              <a:off x="836612" y="2328518"/>
              <a:ext cx="5054601" cy="3856382"/>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942B965-BF66-17A8-40CA-C115346A638D}"/>
              </a:ext>
            </a:extLst>
          </p:cNvPr>
          <p:cNvSpPr>
            <a:spLocks noGrp="1"/>
          </p:cNvSpPr>
          <p:nvPr>
            <p:ph type="title"/>
          </p:nvPr>
        </p:nvSpPr>
        <p:spPr/>
        <p:txBody>
          <a:bodyPr/>
          <a:lstStyle/>
          <a:p>
            <a:r>
              <a:rPr lang="en-US" dirty="0"/>
              <a:t>Resilience Turnaround</a:t>
            </a:r>
          </a:p>
        </p:txBody>
      </p:sp>
      <p:sp>
        <p:nvSpPr>
          <p:cNvPr id="3" name="Text Placeholder 2">
            <a:extLst>
              <a:ext uri="{FF2B5EF4-FFF2-40B4-BE49-F238E27FC236}">
                <a16:creationId xmlns:a16="http://schemas.microsoft.com/office/drawing/2014/main" id="{B6D233CD-FF45-6EE2-8B65-C7189F68C8F2}"/>
              </a:ext>
            </a:extLst>
          </p:cNvPr>
          <p:cNvSpPr>
            <a:spLocks noGrp="1"/>
          </p:cNvSpPr>
          <p:nvPr>
            <p:ph type="body" sz="quarter" idx="10"/>
          </p:nvPr>
        </p:nvSpPr>
        <p:spPr/>
        <p:txBody>
          <a:bodyPr>
            <a:normAutofit fontScale="92500" lnSpcReduction="20000"/>
          </a:bodyPr>
          <a:lstStyle/>
          <a:p>
            <a:r>
              <a:rPr lang="en-US" dirty="0"/>
              <a:t>From Fragile to Fault-Tolerant: An API Resilience Transformation</a:t>
            </a:r>
          </a:p>
        </p:txBody>
      </p:sp>
      <p:sp>
        <p:nvSpPr>
          <p:cNvPr id="4" name="Text Placeholder 3">
            <a:extLst>
              <a:ext uri="{FF2B5EF4-FFF2-40B4-BE49-F238E27FC236}">
                <a16:creationId xmlns:a16="http://schemas.microsoft.com/office/drawing/2014/main" id="{AED882B8-3F92-DCE7-4A50-09B50BF558F8}"/>
              </a:ext>
            </a:extLst>
          </p:cNvPr>
          <p:cNvSpPr>
            <a:spLocks noGrp="1"/>
          </p:cNvSpPr>
          <p:nvPr>
            <p:ph type="body" idx="1"/>
          </p:nvPr>
        </p:nvSpPr>
        <p:spPr/>
        <p:txBody>
          <a:bodyPr>
            <a:normAutofit lnSpcReduction="10000"/>
          </a:bodyPr>
          <a:lstStyle/>
          <a:p>
            <a:pPr algn="ctr"/>
            <a:r>
              <a:rPr lang="en-US" dirty="0">
                <a:solidFill>
                  <a:schemeClr val="tx2"/>
                </a:solidFill>
              </a:rPr>
              <a:t>Before (Challenges)</a:t>
            </a:r>
          </a:p>
        </p:txBody>
      </p:sp>
      <p:sp>
        <p:nvSpPr>
          <p:cNvPr id="6" name="Text Placeholder 5">
            <a:extLst>
              <a:ext uri="{FF2B5EF4-FFF2-40B4-BE49-F238E27FC236}">
                <a16:creationId xmlns:a16="http://schemas.microsoft.com/office/drawing/2014/main" id="{F7607CFC-5292-E6F0-2F05-76822A0D8E4D}"/>
              </a:ext>
            </a:extLst>
          </p:cNvPr>
          <p:cNvSpPr>
            <a:spLocks noGrp="1"/>
          </p:cNvSpPr>
          <p:nvPr>
            <p:ph type="body" sz="quarter" idx="3"/>
          </p:nvPr>
        </p:nvSpPr>
        <p:spPr/>
        <p:txBody>
          <a:bodyPr>
            <a:normAutofit fontScale="85000" lnSpcReduction="10000"/>
          </a:bodyPr>
          <a:lstStyle/>
          <a:p>
            <a:r>
              <a:rPr lang="en-US" dirty="0">
                <a:solidFill>
                  <a:schemeClr val="tx2"/>
                </a:solidFill>
              </a:rPr>
              <a:t>After (Results from Azure Patterns &amp; Services)</a:t>
            </a:r>
          </a:p>
        </p:txBody>
      </p:sp>
      <p:grpSp>
        <p:nvGrpSpPr>
          <p:cNvPr id="39" name="Group 38">
            <a:extLst>
              <a:ext uri="{FF2B5EF4-FFF2-40B4-BE49-F238E27FC236}">
                <a16:creationId xmlns:a16="http://schemas.microsoft.com/office/drawing/2014/main" id="{9B3372E1-FCD2-515E-BD7E-E58229620AF5}"/>
              </a:ext>
            </a:extLst>
          </p:cNvPr>
          <p:cNvGrpSpPr/>
          <p:nvPr/>
        </p:nvGrpSpPr>
        <p:grpSpPr>
          <a:xfrm>
            <a:off x="836613" y="2307432"/>
            <a:ext cx="1423987" cy="1516300"/>
            <a:chOff x="836613" y="2307432"/>
            <a:chExt cx="1423987" cy="1516300"/>
          </a:xfrm>
        </p:grpSpPr>
        <p:pic>
          <p:nvPicPr>
            <p:cNvPr id="28" name="Graphic 27" descr="Server with solid fill">
              <a:extLst>
                <a:ext uri="{FF2B5EF4-FFF2-40B4-BE49-F238E27FC236}">
                  <a16:creationId xmlns:a16="http://schemas.microsoft.com/office/drawing/2014/main" id="{F1AE7944-80CA-F155-EC75-D9A7D34E5F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756" y="2307432"/>
              <a:ext cx="1155700" cy="1155700"/>
            </a:xfrm>
            <a:prstGeom prst="rect">
              <a:avLst/>
            </a:prstGeom>
          </p:spPr>
        </p:pic>
        <p:sp>
          <p:nvSpPr>
            <p:cNvPr id="29" name="TextBox 28">
              <a:extLst>
                <a:ext uri="{FF2B5EF4-FFF2-40B4-BE49-F238E27FC236}">
                  <a16:creationId xmlns:a16="http://schemas.microsoft.com/office/drawing/2014/main" id="{F691AA4C-B77E-7746-EBB1-395DD294458A}"/>
                </a:ext>
              </a:extLst>
            </p:cNvPr>
            <p:cNvSpPr txBox="1"/>
            <p:nvPr/>
          </p:nvSpPr>
          <p:spPr>
            <a:xfrm>
              <a:off x="836613" y="3454400"/>
              <a:ext cx="1423987" cy="369332"/>
            </a:xfrm>
            <a:prstGeom prst="rect">
              <a:avLst/>
            </a:prstGeom>
            <a:noFill/>
          </p:spPr>
          <p:txBody>
            <a:bodyPr wrap="square" rtlCol="0">
              <a:spAutoFit/>
            </a:bodyPr>
            <a:lstStyle/>
            <a:p>
              <a:pPr algn="ctr"/>
              <a:r>
                <a:rPr lang="en-US" b="1" dirty="0">
                  <a:solidFill>
                    <a:schemeClr val="accent1"/>
                  </a:solidFill>
                </a:rPr>
                <a:t>Legacy Stack</a:t>
              </a:r>
            </a:p>
          </p:txBody>
        </p:sp>
      </p:grpSp>
      <p:grpSp>
        <p:nvGrpSpPr>
          <p:cNvPr id="40" name="Group 39">
            <a:extLst>
              <a:ext uri="{FF2B5EF4-FFF2-40B4-BE49-F238E27FC236}">
                <a16:creationId xmlns:a16="http://schemas.microsoft.com/office/drawing/2014/main" id="{CA147CB0-5424-0095-D524-EDA2EC8CBF74}"/>
              </a:ext>
            </a:extLst>
          </p:cNvPr>
          <p:cNvGrpSpPr/>
          <p:nvPr/>
        </p:nvGrpSpPr>
        <p:grpSpPr>
          <a:xfrm>
            <a:off x="2641601" y="2297232"/>
            <a:ext cx="1423988" cy="1827867"/>
            <a:chOff x="2641601" y="2297232"/>
            <a:chExt cx="1423988" cy="1827867"/>
          </a:xfrm>
        </p:grpSpPr>
        <p:sp>
          <p:nvSpPr>
            <p:cNvPr id="30" name="TextBox 29">
              <a:extLst>
                <a:ext uri="{FF2B5EF4-FFF2-40B4-BE49-F238E27FC236}">
                  <a16:creationId xmlns:a16="http://schemas.microsoft.com/office/drawing/2014/main" id="{47BC40F0-263A-AA73-7019-179DAFF073E3}"/>
                </a:ext>
              </a:extLst>
            </p:cNvPr>
            <p:cNvSpPr txBox="1"/>
            <p:nvPr/>
          </p:nvSpPr>
          <p:spPr>
            <a:xfrm>
              <a:off x="2641601" y="3478768"/>
              <a:ext cx="1423988" cy="646331"/>
            </a:xfrm>
            <a:prstGeom prst="rect">
              <a:avLst/>
            </a:prstGeom>
            <a:noFill/>
          </p:spPr>
          <p:txBody>
            <a:bodyPr wrap="square" rtlCol="0">
              <a:spAutoFit/>
            </a:bodyPr>
            <a:lstStyle/>
            <a:p>
              <a:pPr algn="ctr"/>
              <a:r>
                <a:rPr lang="en-US" b="1" dirty="0">
                  <a:solidFill>
                    <a:schemeClr val="accent4"/>
                  </a:solidFill>
                </a:rPr>
                <a:t>Unplanned Outages</a:t>
              </a:r>
            </a:p>
          </p:txBody>
        </p:sp>
        <p:pic>
          <p:nvPicPr>
            <p:cNvPr id="31" name="Graphic 30" descr="Warning with solid fill">
              <a:extLst>
                <a:ext uri="{FF2B5EF4-FFF2-40B4-BE49-F238E27FC236}">
                  <a16:creationId xmlns:a16="http://schemas.microsoft.com/office/drawing/2014/main" id="{9BD6DED1-9873-D25A-2F16-AF8E4B2B38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67927" y="2297232"/>
              <a:ext cx="1171336" cy="1171336"/>
            </a:xfrm>
            <a:prstGeom prst="rect">
              <a:avLst/>
            </a:prstGeom>
          </p:spPr>
        </p:pic>
      </p:grpSp>
      <p:grpSp>
        <p:nvGrpSpPr>
          <p:cNvPr id="41" name="Group 40">
            <a:extLst>
              <a:ext uri="{FF2B5EF4-FFF2-40B4-BE49-F238E27FC236}">
                <a16:creationId xmlns:a16="http://schemas.microsoft.com/office/drawing/2014/main" id="{AEFFBB3B-CFCA-CA02-C299-AC335CB68987}"/>
              </a:ext>
            </a:extLst>
          </p:cNvPr>
          <p:cNvGrpSpPr/>
          <p:nvPr/>
        </p:nvGrpSpPr>
        <p:grpSpPr>
          <a:xfrm>
            <a:off x="4446589" y="2297232"/>
            <a:ext cx="1458912" cy="1812231"/>
            <a:chOff x="4446589" y="2297232"/>
            <a:chExt cx="1458912" cy="1812231"/>
          </a:xfrm>
        </p:grpSpPr>
        <p:pic>
          <p:nvPicPr>
            <p:cNvPr id="32" name="Graphic 31" descr="Wave with solid fill">
              <a:extLst>
                <a:ext uri="{FF2B5EF4-FFF2-40B4-BE49-F238E27FC236}">
                  <a16:creationId xmlns:a16="http://schemas.microsoft.com/office/drawing/2014/main" id="{1519AECC-BE0A-E85C-F443-EBEA527041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10161" y="2297232"/>
              <a:ext cx="1131768" cy="1131768"/>
            </a:xfrm>
            <a:prstGeom prst="rect">
              <a:avLst/>
            </a:prstGeom>
          </p:spPr>
        </p:pic>
        <p:sp>
          <p:nvSpPr>
            <p:cNvPr id="33" name="TextBox 32">
              <a:extLst>
                <a:ext uri="{FF2B5EF4-FFF2-40B4-BE49-F238E27FC236}">
                  <a16:creationId xmlns:a16="http://schemas.microsoft.com/office/drawing/2014/main" id="{9AA06A25-A920-F65F-4E83-569C0A6494D3}"/>
                </a:ext>
              </a:extLst>
            </p:cNvPr>
            <p:cNvSpPr txBox="1"/>
            <p:nvPr/>
          </p:nvSpPr>
          <p:spPr>
            <a:xfrm>
              <a:off x="4446589" y="3463132"/>
              <a:ext cx="1458912" cy="646331"/>
            </a:xfrm>
            <a:prstGeom prst="rect">
              <a:avLst/>
            </a:prstGeom>
            <a:noFill/>
          </p:spPr>
          <p:txBody>
            <a:bodyPr wrap="square" rtlCol="0">
              <a:spAutoFit/>
            </a:bodyPr>
            <a:lstStyle/>
            <a:p>
              <a:pPr algn="ctr"/>
              <a:r>
                <a:rPr lang="en-US" b="1" dirty="0">
                  <a:solidFill>
                    <a:schemeClr val="accent4"/>
                  </a:solidFill>
                </a:rPr>
                <a:t>Cascading Failures</a:t>
              </a:r>
            </a:p>
          </p:txBody>
        </p:sp>
      </p:grpSp>
      <p:grpSp>
        <p:nvGrpSpPr>
          <p:cNvPr id="43" name="Group 42">
            <a:extLst>
              <a:ext uri="{FF2B5EF4-FFF2-40B4-BE49-F238E27FC236}">
                <a16:creationId xmlns:a16="http://schemas.microsoft.com/office/drawing/2014/main" id="{F2D41B83-5B8B-3AE0-20B5-B369E92E28CB}"/>
              </a:ext>
            </a:extLst>
          </p:cNvPr>
          <p:cNvGrpSpPr/>
          <p:nvPr/>
        </p:nvGrpSpPr>
        <p:grpSpPr>
          <a:xfrm>
            <a:off x="1810643" y="4229100"/>
            <a:ext cx="1423986" cy="1533763"/>
            <a:chOff x="836613" y="4229100"/>
            <a:chExt cx="1423986" cy="1533763"/>
          </a:xfrm>
        </p:grpSpPr>
        <p:pic>
          <p:nvPicPr>
            <p:cNvPr id="34" name="Graphic 33" descr="Eye with solid fill">
              <a:extLst>
                <a:ext uri="{FF2B5EF4-FFF2-40B4-BE49-F238E27FC236}">
                  <a16:creationId xmlns:a16="http://schemas.microsoft.com/office/drawing/2014/main" id="{332B147C-9920-E393-8766-E13AE76ADE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0756" y="4229100"/>
              <a:ext cx="1168401" cy="1168401"/>
            </a:xfrm>
            <a:prstGeom prst="rect">
              <a:avLst/>
            </a:prstGeom>
          </p:spPr>
        </p:pic>
        <p:sp>
          <p:nvSpPr>
            <p:cNvPr id="35" name="TextBox 34">
              <a:extLst>
                <a:ext uri="{FF2B5EF4-FFF2-40B4-BE49-F238E27FC236}">
                  <a16:creationId xmlns:a16="http://schemas.microsoft.com/office/drawing/2014/main" id="{3DCFA932-2F30-1C5D-26BF-7B9E93BA0262}"/>
                </a:ext>
              </a:extLst>
            </p:cNvPr>
            <p:cNvSpPr txBox="1"/>
            <p:nvPr/>
          </p:nvSpPr>
          <p:spPr>
            <a:xfrm>
              <a:off x="836613" y="5393531"/>
              <a:ext cx="1423986" cy="369332"/>
            </a:xfrm>
            <a:prstGeom prst="rect">
              <a:avLst/>
            </a:prstGeom>
            <a:noFill/>
          </p:spPr>
          <p:txBody>
            <a:bodyPr wrap="square" rtlCol="0">
              <a:spAutoFit/>
            </a:bodyPr>
            <a:lstStyle/>
            <a:p>
              <a:pPr algn="ctr"/>
              <a:r>
                <a:rPr lang="en-US" b="1" dirty="0">
                  <a:solidFill>
                    <a:schemeClr val="accent4"/>
                  </a:solidFill>
                </a:rPr>
                <a:t>No visibility</a:t>
              </a:r>
            </a:p>
          </p:txBody>
        </p:sp>
      </p:grpSp>
      <p:grpSp>
        <p:nvGrpSpPr>
          <p:cNvPr id="42" name="Group 41">
            <a:extLst>
              <a:ext uri="{FF2B5EF4-FFF2-40B4-BE49-F238E27FC236}">
                <a16:creationId xmlns:a16="http://schemas.microsoft.com/office/drawing/2014/main" id="{F75FCB68-504E-7B15-D777-7C59163F1E02}"/>
              </a:ext>
            </a:extLst>
          </p:cNvPr>
          <p:cNvGrpSpPr/>
          <p:nvPr/>
        </p:nvGrpSpPr>
        <p:grpSpPr>
          <a:xfrm>
            <a:off x="3657758" y="4250531"/>
            <a:ext cx="1381861" cy="1789331"/>
            <a:chOff x="2683728" y="4250531"/>
            <a:chExt cx="1381861" cy="1789331"/>
          </a:xfrm>
        </p:grpSpPr>
        <p:pic>
          <p:nvPicPr>
            <p:cNvPr id="36" name="Graphic 35" descr="Repeat with solid fill">
              <a:extLst>
                <a:ext uri="{FF2B5EF4-FFF2-40B4-BE49-F238E27FC236}">
                  <a16:creationId xmlns:a16="http://schemas.microsoft.com/office/drawing/2014/main" id="{3F20BF34-0588-F42F-3A64-A5799D4309F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58163" y="4250531"/>
              <a:ext cx="1181100" cy="1181100"/>
            </a:xfrm>
            <a:prstGeom prst="rect">
              <a:avLst/>
            </a:prstGeom>
          </p:spPr>
        </p:pic>
        <p:sp>
          <p:nvSpPr>
            <p:cNvPr id="37" name="TextBox 36">
              <a:extLst>
                <a:ext uri="{FF2B5EF4-FFF2-40B4-BE49-F238E27FC236}">
                  <a16:creationId xmlns:a16="http://schemas.microsoft.com/office/drawing/2014/main" id="{F74D959F-93B2-1068-FFE7-D6A6A27DF2AE}"/>
                </a:ext>
              </a:extLst>
            </p:cNvPr>
            <p:cNvSpPr txBox="1"/>
            <p:nvPr/>
          </p:nvSpPr>
          <p:spPr>
            <a:xfrm>
              <a:off x="2683728" y="5393531"/>
              <a:ext cx="1381861" cy="646331"/>
            </a:xfrm>
            <a:prstGeom prst="rect">
              <a:avLst/>
            </a:prstGeom>
            <a:noFill/>
          </p:spPr>
          <p:txBody>
            <a:bodyPr wrap="square" rtlCol="0">
              <a:spAutoFit/>
            </a:bodyPr>
            <a:lstStyle/>
            <a:p>
              <a:pPr algn="ctr"/>
              <a:r>
                <a:rPr lang="en-US" b="1" dirty="0">
                  <a:solidFill>
                    <a:schemeClr val="accent4"/>
                  </a:solidFill>
                </a:rPr>
                <a:t>Manual Recovery</a:t>
              </a:r>
            </a:p>
          </p:txBody>
        </p:sp>
      </p:grpSp>
      <p:grpSp>
        <p:nvGrpSpPr>
          <p:cNvPr id="57" name="Group 56">
            <a:extLst>
              <a:ext uri="{FF2B5EF4-FFF2-40B4-BE49-F238E27FC236}">
                <a16:creationId xmlns:a16="http://schemas.microsoft.com/office/drawing/2014/main" id="{01F6D9CB-3B42-E0C3-53F0-05BF9BC47B56}"/>
              </a:ext>
            </a:extLst>
          </p:cNvPr>
          <p:cNvGrpSpPr/>
          <p:nvPr/>
        </p:nvGrpSpPr>
        <p:grpSpPr>
          <a:xfrm>
            <a:off x="6300788" y="2353918"/>
            <a:ext cx="1420812" cy="1725014"/>
            <a:chOff x="6300788" y="2353918"/>
            <a:chExt cx="1420812" cy="1725014"/>
          </a:xfrm>
        </p:grpSpPr>
        <p:pic>
          <p:nvPicPr>
            <p:cNvPr id="47" name="Graphic 46" descr="Shield Tick with solid fill">
              <a:extLst>
                <a:ext uri="{FF2B5EF4-FFF2-40B4-BE49-F238E27FC236}">
                  <a16:creationId xmlns:a16="http://schemas.microsoft.com/office/drawing/2014/main" id="{6B1DFE31-2284-1014-150E-5A6DB269C11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60953" y="2353918"/>
              <a:ext cx="1100482" cy="1100482"/>
            </a:xfrm>
            <a:prstGeom prst="rect">
              <a:avLst/>
            </a:prstGeom>
          </p:spPr>
        </p:pic>
        <p:sp>
          <p:nvSpPr>
            <p:cNvPr id="48" name="TextBox 47">
              <a:extLst>
                <a:ext uri="{FF2B5EF4-FFF2-40B4-BE49-F238E27FC236}">
                  <a16:creationId xmlns:a16="http://schemas.microsoft.com/office/drawing/2014/main" id="{29B5CD14-76EC-EACE-28AF-99A35F255E10}"/>
                </a:ext>
              </a:extLst>
            </p:cNvPr>
            <p:cNvSpPr txBox="1"/>
            <p:nvPr/>
          </p:nvSpPr>
          <p:spPr>
            <a:xfrm>
              <a:off x="6300788" y="3432601"/>
              <a:ext cx="1420812" cy="646331"/>
            </a:xfrm>
            <a:prstGeom prst="rect">
              <a:avLst/>
            </a:prstGeom>
            <a:noFill/>
          </p:spPr>
          <p:txBody>
            <a:bodyPr wrap="square" rtlCol="0">
              <a:spAutoFit/>
            </a:bodyPr>
            <a:lstStyle/>
            <a:p>
              <a:pPr algn="ctr"/>
              <a:r>
                <a:rPr lang="en-US" b="1" dirty="0">
                  <a:solidFill>
                    <a:srgbClr val="00B050"/>
                  </a:solidFill>
                </a:rPr>
                <a:t>Protected Gateway</a:t>
              </a:r>
            </a:p>
          </p:txBody>
        </p:sp>
      </p:grpSp>
      <p:grpSp>
        <p:nvGrpSpPr>
          <p:cNvPr id="58" name="Group 57">
            <a:extLst>
              <a:ext uri="{FF2B5EF4-FFF2-40B4-BE49-F238E27FC236}">
                <a16:creationId xmlns:a16="http://schemas.microsoft.com/office/drawing/2014/main" id="{573F38A1-75F6-40A2-7EF1-458CF4D78213}"/>
              </a:ext>
            </a:extLst>
          </p:cNvPr>
          <p:cNvGrpSpPr/>
          <p:nvPr/>
        </p:nvGrpSpPr>
        <p:grpSpPr>
          <a:xfrm>
            <a:off x="8131176" y="2332832"/>
            <a:ext cx="1419224" cy="1499992"/>
            <a:chOff x="8131176" y="2332832"/>
            <a:chExt cx="1419224" cy="1499992"/>
          </a:xfrm>
        </p:grpSpPr>
        <p:pic>
          <p:nvPicPr>
            <p:cNvPr id="49" name="Graphic 48" descr="World with solid fill">
              <a:extLst>
                <a:ext uri="{FF2B5EF4-FFF2-40B4-BE49-F238E27FC236}">
                  <a16:creationId xmlns:a16="http://schemas.microsoft.com/office/drawing/2014/main" id="{EA2294B1-F616-E5C6-A202-9E229FB8F42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260160" y="2332832"/>
              <a:ext cx="1121568" cy="1121568"/>
            </a:xfrm>
            <a:prstGeom prst="rect">
              <a:avLst/>
            </a:prstGeom>
          </p:spPr>
        </p:pic>
        <p:sp>
          <p:nvSpPr>
            <p:cNvPr id="50" name="TextBox 49">
              <a:extLst>
                <a:ext uri="{FF2B5EF4-FFF2-40B4-BE49-F238E27FC236}">
                  <a16:creationId xmlns:a16="http://schemas.microsoft.com/office/drawing/2014/main" id="{A54AB232-C13C-F4A5-9E16-F5B54C2BE6DD}"/>
                </a:ext>
              </a:extLst>
            </p:cNvPr>
            <p:cNvSpPr txBox="1"/>
            <p:nvPr/>
          </p:nvSpPr>
          <p:spPr>
            <a:xfrm>
              <a:off x="8131176" y="3463492"/>
              <a:ext cx="1419224" cy="369332"/>
            </a:xfrm>
            <a:prstGeom prst="rect">
              <a:avLst/>
            </a:prstGeom>
            <a:noFill/>
          </p:spPr>
          <p:txBody>
            <a:bodyPr wrap="square" rtlCol="0">
              <a:spAutoFit/>
            </a:bodyPr>
            <a:lstStyle/>
            <a:p>
              <a:pPr algn="ctr"/>
              <a:r>
                <a:rPr lang="en-US" b="1" dirty="0">
                  <a:solidFill>
                    <a:srgbClr val="00B050"/>
                  </a:solidFill>
                </a:rPr>
                <a:t>Multi-Region</a:t>
              </a:r>
            </a:p>
          </p:txBody>
        </p:sp>
      </p:grpSp>
      <p:grpSp>
        <p:nvGrpSpPr>
          <p:cNvPr id="59" name="Group 58">
            <a:extLst>
              <a:ext uri="{FF2B5EF4-FFF2-40B4-BE49-F238E27FC236}">
                <a16:creationId xmlns:a16="http://schemas.microsoft.com/office/drawing/2014/main" id="{A5CA3006-F07A-9901-0959-368A82E23782}"/>
              </a:ext>
            </a:extLst>
          </p:cNvPr>
          <p:cNvGrpSpPr/>
          <p:nvPr/>
        </p:nvGrpSpPr>
        <p:grpSpPr>
          <a:xfrm>
            <a:off x="9917113" y="2304496"/>
            <a:ext cx="1449388" cy="1774436"/>
            <a:chOff x="9917113" y="2304496"/>
            <a:chExt cx="1449388" cy="1774436"/>
          </a:xfrm>
        </p:grpSpPr>
        <p:pic>
          <p:nvPicPr>
            <p:cNvPr id="51" name="Graphic 50" descr="Gears with solid fill">
              <a:extLst>
                <a:ext uri="{FF2B5EF4-FFF2-40B4-BE49-F238E27FC236}">
                  <a16:creationId xmlns:a16="http://schemas.microsoft.com/office/drawing/2014/main" id="{4DC1416A-D295-7CCE-DEC5-B50DC38ABC1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55344" y="2304496"/>
              <a:ext cx="1165900" cy="1165900"/>
            </a:xfrm>
            <a:prstGeom prst="rect">
              <a:avLst/>
            </a:prstGeom>
          </p:spPr>
        </p:pic>
        <p:sp>
          <p:nvSpPr>
            <p:cNvPr id="52" name="TextBox 51">
              <a:extLst>
                <a:ext uri="{FF2B5EF4-FFF2-40B4-BE49-F238E27FC236}">
                  <a16:creationId xmlns:a16="http://schemas.microsoft.com/office/drawing/2014/main" id="{23DBBF5E-C8DE-C4B7-488C-4FABBF491EB1}"/>
                </a:ext>
              </a:extLst>
            </p:cNvPr>
            <p:cNvSpPr txBox="1"/>
            <p:nvPr/>
          </p:nvSpPr>
          <p:spPr>
            <a:xfrm>
              <a:off x="9917113" y="3432601"/>
              <a:ext cx="1449388" cy="646331"/>
            </a:xfrm>
            <a:prstGeom prst="rect">
              <a:avLst/>
            </a:prstGeom>
            <a:noFill/>
          </p:spPr>
          <p:txBody>
            <a:bodyPr wrap="square" rtlCol="0">
              <a:spAutoFit/>
            </a:bodyPr>
            <a:lstStyle/>
            <a:p>
              <a:pPr algn="ctr"/>
              <a:r>
                <a:rPr lang="en-US" b="1" dirty="0">
                  <a:solidFill>
                    <a:srgbClr val="00B050"/>
                  </a:solidFill>
                </a:rPr>
                <a:t>Smart Patterns</a:t>
              </a:r>
            </a:p>
          </p:txBody>
        </p:sp>
      </p:grpSp>
      <p:grpSp>
        <p:nvGrpSpPr>
          <p:cNvPr id="60" name="Group 59">
            <a:extLst>
              <a:ext uri="{FF2B5EF4-FFF2-40B4-BE49-F238E27FC236}">
                <a16:creationId xmlns:a16="http://schemas.microsoft.com/office/drawing/2014/main" id="{D62FC1F1-B9EE-386D-C1E3-14B122554564}"/>
              </a:ext>
            </a:extLst>
          </p:cNvPr>
          <p:cNvGrpSpPr/>
          <p:nvPr/>
        </p:nvGrpSpPr>
        <p:grpSpPr>
          <a:xfrm>
            <a:off x="7304643" y="4269961"/>
            <a:ext cx="1420812" cy="1519230"/>
            <a:chOff x="6300788" y="4269961"/>
            <a:chExt cx="1420812" cy="1519230"/>
          </a:xfrm>
        </p:grpSpPr>
        <p:pic>
          <p:nvPicPr>
            <p:cNvPr id="53" name="Graphic 52" descr="Heart with pulse with solid fill">
              <a:extLst>
                <a:ext uri="{FF2B5EF4-FFF2-40B4-BE49-F238E27FC236}">
                  <a16:creationId xmlns:a16="http://schemas.microsoft.com/office/drawing/2014/main" id="{B9CEA806-99EF-5B4A-9156-F7B4FEEB4F2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430359" y="4269961"/>
              <a:ext cx="1161670" cy="1161670"/>
            </a:xfrm>
            <a:prstGeom prst="rect">
              <a:avLst/>
            </a:prstGeom>
          </p:spPr>
        </p:pic>
        <p:sp>
          <p:nvSpPr>
            <p:cNvPr id="54" name="TextBox 53">
              <a:extLst>
                <a:ext uri="{FF2B5EF4-FFF2-40B4-BE49-F238E27FC236}">
                  <a16:creationId xmlns:a16="http://schemas.microsoft.com/office/drawing/2014/main" id="{F3004AF0-0982-4FEC-C2D1-F499806866FA}"/>
                </a:ext>
              </a:extLst>
            </p:cNvPr>
            <p:cNvSpPr txBox="1"/>
            <p:nvPr/>
          </p:nvSpPr>
          <p:spPr>
            <a:xfrm>
              <a:off x="6300788" y="5419859"/>
              <a:ext cx="1420812" cy="369332"/>
            </a:xfrm>
            <a:prstGeom prst="rect">
              <a:avLst/>
            </a:prstGeom>
            <a:noFill/>
          </p:spPr>
          <p:txBody>
            <a:bodyPr wrap="square" rtlCol="0">
              <a:spAutoFit/>
            </a:bodyPr>
            <a:lstStyle/>
            <a:p>
              <a:pPr algn="ctr"/>
              <a:r>
                <a:rPr lang="en-US" b="1" dirty="0">
                  <a:solidFill>
                    <a:srgbClr val="00B050"/>
                  </a:solidFill>
                </a:rPr>
                <a:t>Live Metrics</a:t>
              </a:r>
            </a:p>
          </p:txBody>
        </p:sp>
      </p:grpSp>
      <p:grpSp>
        <p:nvGrpSpPr>
          <p:cNvPr id="61" name="Group 60">
            <a:extLst>
              <a:ext uri="{FF2B5EF4-FFF2-40B4-BE49-F238E27FC236}">
                <a16:creationId xmlns:a16="http://schemas.microsoft.com/office/drawing/2014/main" id="{7FA72777-577D-67A6-3545-C9284EFBAFF1}"/>
              </a:ext>
            </a:extLst>
          </p:cNvPr>
          <p:cNvGrpSpPr/>
          <p:nvPr/>
        </p:nvGrpSpPr>
        <p:grpSpPr>
          <a:xfrm>
            <a:off x="9135031" y="4229100"/>
            <a:ext cx="1419224" cy="1848862"/>
            <a:chOff x="8131176" y="4229100"/>
            <a:chExt cx="1419224" cy="1848862"/>
          </a:xfrm>
        </p:grpSpPr>
        <p:pic>
          <p:nvPicPr>
            <p:cNvPr id="55" name="Graphic 54" descr="Upward trend with solid fill">
              <a:extLst>
                <a:ext uri="{FF2B5EF4-FFF2-40B4-BE49-F238E27FC236}">
                  <a16:creationId xmlns:a16="http://schemas.microsoft.com/office/drawing/2014/main" id="{2E9608F3-136B-7737-AA61-62BDE7B9072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240109" y="4229100"/>
              <a:ext cx="1161670" cy="1161670"/>
            </a:xfrm>
            <a:prstGeom prst="rect">
              <a:avLst/>
            </a:prstGeom>
          </p:spPr>
        </p:pic>
        <p:sp>
          <p:nvSpPr>
            <p:cNvPr id="56" name="TextBox 55">
              <a:extLst>
                <a:ext uri="{FF2B5EF4-FFF2-40B4-BE49-F238E27FC236}">
                  <a16:creationId xmlns:a16="http://schemas.microsoft.com/office/drawing/2014/main" id="{EA6334C6-C834-B533-C59D-C6CB2BAD8DBF}"/>
                </a:ext>
              </a:extLst>
            </p:cNvPr>
            <p:cNvSpPr txBox="1"/>
            <p:nvPr/>
          </p:nvSpPr>
          <p:spPr>
            <a:xfrm>
              <a:off x="8131176" y="5431631"/>
              <a:ext cx="1419224" cy="646331"/>
            </a:xfrm>
            <a:prstGeom prst="rect">
              <a:avLst/>
            </a:prstGeom>
            <a:noFill/>
          </p:spPr>
          <p:txBody>
            <a:bodyPr wrap="square" rtlCol="0">
              <a:spAutoFit/>
            </a:bodyPr>
            <a:lstStyle/>
            <a:p>
              <a:pPr algn="ctr"/>
              <a:r>
                <a:rPr lang="en-US" b="1" dirty="0">
                  <a:solidFill>
                    <a:srgbClr val="00B050"/>
                  </a:solidFill>
                </a:rPr>
                <a:t>Scales on Demand</a:t>
              </a:r>
            </a:p>
          </p:txBody>
        </p:sp>
      </p:grpSp>
    </p:spTree>
    <p:extLst>
      <p:ext uri="{BB962C8B-B14F-4D97-AF65-F5344CB8AC3E}">
        <p14:creationId xmlns:p14="http://schemas.microsoft.com/office/powerpoint/2010/main" val="279657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fade">
                                      <p:cBhvr>
                                        <p:cTn id="36" dur="500"/>
                                        <p:tgtEl>
                                          <p:spTgt spid="6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500"/>
                                        <p:tgtEl>
                                          <p:spTgt spid="5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500"/>
                                        <p:tgtEl>
                                          <p:spTgt spid="6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fade">
                                      <p:cBhvr>
                                        <p:cTn id="6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4F772-5F51-1C10-13ED-3BBC5A0D42B7}"/>
              </a:ext>
            </a:extLst>
          </p:cNvPr>
          <p:cNvSpPr>
            <a:spLocks noGrp="1"/>
          </p:cNvSpPr>
          <p:nvPr>
            <p:ph type="title"/>
          </p:nvPr>
        </p:nvSpPr>
        <p:spPr/>
        <p:txBody>
          <a:bodyPr/>
          <a:lstStyle/>
          <a:p>
            <a:r>
              <a:rPr lang="en-US" dirty="0"/>
              <a:t>Azure Toolset Overview</a:t>
            </a:r>
          </a:p>
        </p:txBody>
      </p:sp>
    </p:spTree>
    <p:extLst>
      <p:ext uri="{BB962C8B-B14F-4D97-AF65-F5344CB8AC3E}">
        <p14:creationId xmlns:p14="http://schemas.microsoft.com/office/powerpoint/2010/main" val="3700058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78FBC-666F-FC09-4A53-6CAD5C76FE2B}"/>
              </a:ext>
            </a:extLst>
          </p:cNvPr>
          <p:cNvSpPr>
            <a:spLocks noGrp="1"/>
          </p:cNvSpPr>
          <p:nvPr>
            <p:ph type="title"/>
          </p:nvPr>
        </p:nvSpPr>
        <p:spPr/>
        <p:txBody>
          <a:bodyPr/>
          <a:lstStyle/>
          <a:p>
            <a:r>
              <a:rPr lang="en-US" dirty="0"/>
              <a:t>Azure Toolset Overview</a:t>
            </a:r>
          </a:p>
        </p:txBody>
      </p:sp>
      <p:sp>
        <p:nvSpPr>
          <p:cNvPr id="3" name="Text Placeholder 2">
            <a:extLst>
              <a:ext uri="{FF2B5EF4-FFF2-40B4-BE49-F238E27FC236}">
                <a16:creationId xmlns:a16="http://schemas.microsoft.com/office/drawing/2014/main" id="{8ED71E47-863C-5627-CDD1-60939030ED4E}"/>
              </a:ext>
            </a:extLst>
          </p:cNvPr>
          <p:cNvSpPr>
            <a:spLocks noGrp="1"/>
          </p:cNvSpPr>
          <p:nvPr>
            <p:ph type="body" sz="quarter" idx="10"/>
          </p:nvPr>
        </p:nvSpPr>
        <p:spPr/>
        <p:txBody>
          <a:bodyPr>
            <a:normAutofit fontScale="92500" lnSpcReduction="20000"/>
          </a:bodyPr>
          <a:lstStyle/>
          <a:p>
            <a:r>
              <a:rPr lang="en-US" dirty="0"/>
              <a:t>Primary Trio</a:t>
            </a:r>
          </a:p>
        </p:txBody>
      </p:sp>
      <p:grpSp>
        <p:nvGrpSpPr>
          <p:cNvPr id="41" name="Group 40">
            <a:extLst>
              <a:ext uri="{FF2B5EF4-FFF2-40B4-BE49-F238E27FC236}">
                <a16:creationId xmlns:a16="http://schemas.microsoft.com/office/drawing/2014/main" id="{0A9760D9-A4E9-A76C-3BD5-AE588996484A}"/>
              </a:ext>
            </a:extLst>
          </p:cNvPr>
          <p:cNvGrpSpPr/>
          <p:nvPr/>
        </p:nvGrpSpPr>
        <p:grpSpPr>
          <a:xfrm>
            <a:off x="2157111" y="1580544"/>
            <a:ext cx="1904999" cy="2520187"/>
            <a:chOff x="2157111" y="1580544"/>
            <a:chExt cx="1904999" cy="2520187"/>
          </a:xfrm>
        </p:grpSpPr>
        <p:pic>
          <p:nvPicPr>
            <p:cNvPr id="5" name="Graphic 4">
              <a:extLst>
                <a:ext uri="{FF2B5EF4-FFF2-40B4-BE49-F238E27FC236}">
                  <a16:creationId xmlns:a16="http://schemas.microsoft.com/office/drawing/2014/main" id="{764D256B-751F-188D-486B-8792B139C5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57111" y="1580544"/>
              <a:ext cx="1904999" cy="1904999"/>
            </a:xfrm>
            <a:prstGeom prst="rect">
              <a:avLst/>
            </a:prstGeom>
          </p:spPr>
        </p:pic>
        <p:sp>
          <p:nvSpPr>
            <p:cNvPr id="38" name="TextBox 37">
              <a:extLst>
                <a:ext uri="{FF2B5EF4-FFF2-40B4-BE49-F238E27FC236}">
                  <a16:creationId xmlns:a16="http://schemas.microsoft.com/office/drawing/2014/main" id="{3F297D48-A86F-B02A-B597-BF127494E226}"/>
                </a:ext>
              </a:extLst>
            </p:cNvPr>
            <p:cNvSpPr txBox="1"/>
            <p:nvPr/>
          </p:nvSpPr>
          <p:spPr>
            <a:xfrm>
              <a:off x="2232744" y="3454400"/>
              <a:ext cx="1829366" cy="646331"/>
            </a:xfrm>
            <a:prstGeom prst="rect">
              <a:avLst/>
            </a:prstGeom>
            <a:noFill/>
          </p:spPr>
          <p:txBody>
            <a:bodyPr wrap="square" rtlCol="0">
              <a:spAutoFit/>
            </a:bodyPr>
            <a:lstStyle/>
            <a:p>
              <a:pPr algn="ctr"/>
              <a:r>
                <a:rPr lang="en-US" b="1" dirty="0"/>
                <a:t>Azure API Management</a:t>
              </a:r>
            </a:p>
          </p:txBody>
        </p:sp>
      </p:grpSp>
      <p:sp>
        <p:nvSpPr>
          <p:cNvPr id="4" name="Rectangle 3">
            <a:extLst>
              <a:ext uri="{FF2B5EF4-FFF2-40B4-BE49-F238E27FC236}">
                <a16:creationId xmlns:a16="http://schemas.microsoft.com/office/drawing/2014/main" id="{F2DBEE69-29A8-C1AD-6C4A-1B38918E66BB}"/>
              </a:ext>
            </a:extLst>
          </p:cNvPr>
          <p:cNvSpPr/>
          <p:nvPr/>
        </p:nvSpPr>
        <p:spPr>
          <a:xfrm>
            <a:off x="838200" y="4635500"/>
            <a:ext cx="1829366" cy="1155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Traffic Shaping and Throttling</a:t>
            </a:r>
          </a:p>
        </p:txBody>
      </p:sp>
      <p:sp>
        <p:nvSpPr>
          <p:cNvPr id="6" name="Rectangle 5">
            <a:extLst>
              <a:ext uri="{FF2B5EF4-FFF2-40B4-BE49-F238E27FC236}">
                <a16:creationId xmlns:a16="http://schemas.microsoft.com/office/drawing/2014/main" id="{EE7C6B64-D47D-AA9C-3D8E-FB75D281855A}"/>
              </a:ext>
            </a:extLst>
          </p:cNvPr>
          <p:cNvSpPr/>
          <p:nvPr/>
        </p:nvSpPr>
        <p:spPr>
          <a:xfrm>
            <a:off x="3556000" y="4635500"/>
            <a:ext cx="1816100" cy="1155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Caching</a:t>
            </a:r>
          </a:p>
        </p:txBody>
      </p:sp>
      <p:sp>
        <p:nvSpPr>
          <p:cNvPr id="7" name="Rectangle 6">
            <a:extLst>
              <a:ext uri="{FF2B5EF4-FFF2-40B4-BE49-F238E27FC236}">
                <a16:creationId xmlns:a16="http://schemas.microsoft.com/office/drawing/2014/main" id="{50D34A45-C50E-44EB-3B29-444D265D723B}"/>
              </a:ext>
            </a:extLst>
          </p:cNvPr>
          <p:cNvSpPr/>
          <p:nvPr/>
        </p:nvSpPr>
        <p:spPr>
          <a:xfrm>
            <a:off x="6286500" y="4635499"/>
            <a:ext cx="1816100" cy="11556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Policy Enforcement</a:t>
            </a:r>
          </a:p>
        </p:txBody>
      </p:sp>
      <p:sp>
        <p:nvSpPr>
          <p:cNvPr id="8" name="Rectangle 7">
            <a:extLst>
              <a:ext uri="{FF2B5EF4-FFF2-40B4-BE49-F238E27FC236}">
                <a16:creationId xmlns:a16="http://schemas.microsoft.com/office/drawing/2014/main" id="{A78D1ADF-332A-EE3B-E39B-09B9A5ED2663}"/>
              </a:ext>
            </a:extLst>
          </p:cNvPr>
          <p:cNvSpPr/>
          <p:nvPr/>
        </p:nvSpPr>
        <p:spPr>
          <a:xfrm>
            <a:off x="9017000" y="4635500"/>
            <a:ext cx="1816100" cy="1155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Backend Shielding</a:t>
            </a:r>
          </a:p>
        </p:txBody>
      </p:sp>
    </p:spTree>
    <p:extLst>
      <p:ext uri="{BB962C8B-B14F-4D97-AF65-F5344CB8AC3E}">
        <p14:creationId xmlns:p14="http://schemas.microsoft.com/office/powerpoint/2010/main" val="43784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ABDB8-C2B8-0212-596F-2FDC1A1307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09D2EA-42DB-FBE8-7432-FD92214E4742}"/>
              </a:ext>
            </a:extLst>
          </p:cNvPr>
          <p:cNvSpPr>
            <a:spLocks noGrp="1"/>
          </p:cNvSpPr>
          <p:nvPr>
            <p:ph type="title"/>
          </p:nvPr>
        </p:nvSpPr>
        <p:spPr/>
        <p:txBody>
          <a:bodyPr/>
          <a:lstStyle/>
          <a:p>
            <a:r>
              <a:rPr lang="en-US" dirty="0"/>
              <a:t>Azure Toolset Overview</a:t>
            </a:r>
          </a:p>
        </p:txBody>
      </p:sp>
      <p:sp>
        <p:nvSpPr>
          <p:cNvPr id="3" name="Text Placeholder 2">
            <a:extLst>
              <a:ext uri="{FF2B5EF4-FFF2-40B4-BE49-F238E27FC236}">
                <a16:creationId xmlns:a16="http://schemas.microsoft.com/office/drawing/2014/main" id="{5DD28EEB-6CD9-689F-48EE-1009BD65B078}"/>
              </a:ext>
            </a:extLst>
          </p:cNvPr>
          <p:cNvSpPr>
            <a:spLocks noGrp="1"/>
          </p:cNvSpPr>
          <p:nvPr>
            <p:ph type="body" sz="quarter" idx="10"/>
          </p:nvPr>
        </p:nvSpPr>
        <p:spPr/>
        <p:txBody>
          <a:bodyPr>
            <a:normAutofit fontScale="92500" lnSpcReduction="20000"/>
          </a:bodyPr>
          <a:lstStyle/>
          <a:p>
            <a:r>
              <a:rPr lang="en-US" dirty="0"/>
              <a:t>Primary Trio</a:t>
            </a:r>
          </a:p>
        </p:txBody>
      </p:sp>
      <p:grpSp>
        <p:nvGrpSpPr>
          <p:cNvPr id="41" name="Group 40">
            <a:extLst>
              <a:ext uri="{FF2B5EF4-FFF2-40B4-BE49-F238E27FC236}">
                <a16:creationId xmlns:a16="http://schemas.microsoft.com/office/drawing/2014/main" id="{C1561195-0E14-FA69-37BF-1B22421768C3}"/>
              </a:ext>
            </a:extLst>
          </p:cNvPr>
          <p:cNvGrpSpPr/>
          <p:nvPr/>
        </p:nvGrpSpPr>
        <p:grpSpPr>
          <a:xfrm>
            <a:off x="2157111" y="1580544"/>
            <a:ext cx="1904999" cy="2520187"/>
            <a:chOff x="2157111" y="1580544"/>
            <a:chExt cx="1904999" cy="2520187"/>
          </a:xfrm>
        </p:grpSpPr>
        <p:pic>
          <p:nvPicPr>
            <p:cNvPr id="5" name="Graphic 4">
              <a:extLst>
                <a:ext uri="{FF2B5EF4-FFF2-40B4-BE49-F238E27FC236}">
                  <a16:creationId xmlns:a16="http://schemas.microsoft.com/office/drawing/2014/main" id="{B03E5200-9B99-845F-5C4B-8232934709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57111" y="1580544"/>
              <a:ext cx="1904999" cy="1904999"/>
            </a:xfrm>
            <a:prstGeom prst="rect">
              <a:avLst/>
            </a:prstGeom>
          </p:spPr>
        </p:pic>
        <p:sp>
          <p:nvSpPr>
            <p:cNvPr id="38" name="TextBox 37">
              <a:extLst>
                <a:ext uri="{FF2B5EF4-FFF2-40B4-BE49-F238E27FC236}">
                  <a16:creationId xmlns:a16="http://schemas.microsoft.com/office/drawing/2014/main" id="{41650908-FF18-A26F-6CC5-3F0873E8CCED}"/>
                </a:ext>
              </a:extLst>
            </p:cNvPr>
            <p:cNvSpPr txBox="1"/>
            <p:nvPr/>
          </p:nvSpPr>
          <p:spPr>
            <a:xfrm>
              <a:off x="2232744" y="3454400"/>
              <a:ext cx="1829366" cy="646331"/>
            </a:xfrm>
            <a:prstGeom prst="rect">
              <a:avLst/>
            </a:prstGeom>
            <a:noFill/>
          </p:spPr>
          <p:txBody>
            <a:bodyPr wrap="square" rtlCol="0">
              <a:spAutoFit/>
            </a:bodyPr>
            <a:lstStyle/>
            <a:p>
              <a:pPr algn="ctr"/>
              <a:r>
                <a:rPr lang="en-US" dirty="0"/>
                <a:t>Azure API Management</a:t>
              </a:r>
            </a:p>
          </p:txBody>
        </p:sp>
      </p:grpSp>
      <p:grpSp>
        <p:nvGrpSpPr>
          <p:cNvPr id="42" name="Group 41">
            <a:extLst>
              <a:ext uri="{FF2B5EF4-FFF2-40B4-BE49-F238E27FC236}">
                <a16:creationId xmlns:a16="http://schemas.microsoft.com/office/drawing/2014/main" id="{28FDFE1C-B720-546F-65E6-3B0E4660C915}"/>
              </a:ext>
            </a:extLst>
          </p:cNvPr>
          <p:cNvGrpSpPr/>
          <p:nvPr/>
        </p:nvGrpSpPr>
        <p:grpSpPr>
          <a:xfrm>
            <a:off x="5137151" y="1517652"/>
            <a:ext cx="1917698" cy="2306080"/>
            <a:chOff x="5137151" y="1517652"/>
            <a:chExt cx="1917698" cy="2306080"/>
          </a:xfrm>
        </p:grpSpPr>
        <p:pic>
          <p:nvPicPr>
            <p:cNvPr id="7" name="Graphic 6">
              <a:extLst>
                <a:ext uri="{FF2B5EF4-FFF2-40B4-BE49-F238E27FC236}">
                  <a16:creationId xmlns:a16="http://schemas.microsoft.com/office/drawing/2014/main" id="{49FE5DEB-C17F-59E6-C5E0-7C232537FC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37151" y="1517652"/>
              <a:ext cx="1917698" cy="1917698"/>
            </a:xfrm>
            <a:prstGeom prst="rect">
              <a:avLst/>
            </a:prstGeom>
          </p:spPr>
        </p:pic>
        <p:sp>
          <p:nvSpPr>
            <p:cNvPr id="39" name="TextBox 38">
              <a:extLst>
                <a:ext uri="{FF2B5EF4-FFF2-40B4-BE49-F238E27FC236}">
                  <a16:creationId xmlns:a16="http://schemas.microsoft.com/office/drawing/2014/main" id="{ED1FE96B-2986-3DA1-1DA3-D50C10AB1535}"/>
                </a:ext>
              </a:extLst>
            </p:cNvPr>
            <p:cNvSpPr txBox="1"/>
            <p:nvPr/>
          </p:nvSpPr>
          <p:spPr>
            <a:xfrm>
              <a:off x="5137151" y="3454400"/>
              <a:ext cx="1917697" cy="369332"/>
            </a:xfrm>
            <a:prstGeom prst="rect">
              <a:avLst/>
            </a:prstGeom>
            <a:noFill/>
          </p:spPr>
          <p:txBody>
            <a:bodyPr wrap="square" rtlCol="0">
              <a:spAutoFit/>
            </a:bodyPr>
            <a:lstStyle/>
            <a:p>
              <a:pPr algn="ctr"/>
              <a:r>
                <a:rPr lang="en-US" b="1" dirty="0"/>
                <a:t>Azure Functions</a:t>
              </a:r>
            </a:p>
          </p:txBody>
        </p:sp>
      </p:grpSp>
      <p:sp>
        <p:nvSpPr>
          <p:cNvPr id="4" name="Rectangle 3">
            <a:extLst>
              <a:ext uri="{FF2B5EF4-FFF2-40B4-BE49-F238E27FC236}">
                <a16:creationId xmlns:a16="http://schemas.microsoft.com/office/drawing/2014/main" id="{3E9E7FF0-AFE4-1704-2744-B88A7458C07D}"/>
              </a:ext>
            </a:extLst>
          </p:cNvPr>
          <p:cNvSpPr/>
          <p:nvPr/>
        </p:nvSpPr>
        <p:spPr>
          <a:xfrm>
            <a:off x="838200" y="4635500"/>
            <a:ext cx="1829366" cy="1155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Elastic Capacity</a:t>
            </a:r>
          </a:p>
        </p:txBody>
      </p:sp>
      <p:sp>
        <p:nvSpPr>
          <p:cNvPr id="6" name="Rectangle 5">
            <a:extLst>
              <a:ext uri="{FF2B5EF4-FFF2-40B4-BE49-F238E27FC236}">
                <a16:creationId xmlns:a16="http://schemas.microsoft.com/office/drawing/2014/main" id="{EFE5D948-F11C-7595-4388-DCCFAE5DF0D9}"/>
              </a:ext>
            </a:extLst>
          </p:cNvPr>
          <p:cNvSpPr/>
          <p:nvPr/>
        </p:nvSpPr>
        <p:spPr>
          <a:xfrm>
            <a:off x="3556000" y="4635500"/>
            <a:ext cx="1816100" cy="1155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Scale-to-Zero Efficiency</a:t>
            </a:r>
          </a:p>
        </p:txBody>
      </p:sp>
      <p:sp>
        <p:nvSpPr>
          <p:cNvPr id="8" name="Rectangle 7">
            <a:extLst>
              <a:ext uri="{FF2B5EF4-FFF2-40B4-BE49-F238E27FC236}">
                <a16:creationId xmlns:a16="http://schemas.microsoft.com/office/drawing/2014/main" id="{F5E0C9F7-1084-EC36-9913-07E5D16DCDE1}"/>
              </a:ext>
            </a:extLst>
          </p:cNvPr>
          <p:cNvSpPr/>
          <p:nvPr/>
        </p:nvSpPr>
        <p:spPr>
          <a:xfrm>
            <a:off x="6286500" y="4635499"/>
            <a:ext cx="1816100" cy="11556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Event-Driven Triggers</a:t>
            </a:r>
          </a:p>
        </p:txBody>
      </p:sp>
      <p:sp>
        <p:nvSpPr>
          <p:cNvPr id="9" name="Rectangle 8">
            <a:extLst>
              <a:ext uri="{FF2B5EF4-FFF2-40B4-BE49-F238E27FC236}">
                <a16:creationId xmlns:a16="http://schemas.microsoft.com/office/drawing/2014/main" id="{3F8B4A86-59B1-311A-8015-654A52FC4550}"/>
              </a:ext>
            </a:extLst>
          </p:cNvPr>
          <p:cNvSpPr/>
          <p:nvPr/>
        </p:nvSpPr>
        <p:spPr>
          <a:xfrm>
            <a:off x="9017000" y="4635500"/>
            <a:ext cx="1816100" cy="1155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Isolation of Workloads</a:t>
            </a:r>
          </a:p>
        </p:txBody>
      </p:sp>
    </p:spTree>
    <p:extLst>
      <p:ext uri="{BB962C8B-B14F-4D97-AF65-F5344CB8AC3E}">
        <p14:creationId xmlns:p14="http://schemas.microsoft.com/office/powerpoint/2010/main" val="218972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20636-A973-B542-896B-722EC6FD67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520F93-FF57-BDCE-C19B-FBEFF84B4570}"/>
              </a:ext>
            </a:extLst>
          </p:cNvPr>
          <p:cNvSpPr>
            <a:spLocks noGrp="1"/>
          </p:cNvSpPr>
          <p:nvPr>
            <p:ph type="title"/>
          </p:nvPr>
        </p:nvSpPr>
        <p:spPr/>
        <p:txBody>
          <a:bodyPr/>
          <a:lstStyle/>
          <a:p>
            <a:r>
              <a:rPr lang="en-US" dirty="0"/>
              <a:t>Azure Toolset Overview</a:t>
            </a:r>
          </a:p>
        </p:txBody>
      </p:sp>
      <p:sp>
        <p:nvSpPr>
          <p:cNvPr id="3" name="Text Placeholder 2">
            <a:extLst>
              <a:ext uri="{FF2B5EF4-FFF2-40B4-BE49-F238E27FC236}">
                <a16:creationId xmlns:a16="http://schemas.microsoft.com/office/drawing/2014/main" id="{4DDC7714-762F-52B7-C30A-25B5D3282455}"/>
              </a:ext>
            </a:extLst>
          </p:cNvPr>
          <p:cNvSpPr>
            <a:spLocks noGrp="1"/>
          </p:cNvSpPr>
          <p:nvPr>
            <p:ph type="body" sz="quarter" idx="10"/>
          </p:nvPr>
        </p:nvSpPr>
        <p:spPr/>
        <p:txBody>
          <a:bodyPr>
            <a:normAutofit fontScale="92500" lnSpcReduction="20000"/>
          </a:bodyPr>
          <a:lstStyle/>
          <a:p>
            <a:r>
              <a:rPr lang="en-US" dirty="0"/>
              <a:t>Primary Trio</a:t>
            </a:r>
          </a:p>
        </p:txBody>
      </p:sp>
      <p:grpSp>
        <p:nvGrpSpPr>
          <p:cNvPr id="41" name="Group 40">
            <a:extLst>
              <a:ext uri="{FF2B5EF4-FFF2-40B4-BE49-F238E27FC236}">
                <a16:creationId xmlns:a16="http://schemas.microsoft.com/office/drawing/2014/main" id="{84ED3221-B3BF-EC1B-DC84-01290FF3D62D}"/>
              </a:ext>
            </a:extLst>
          </p:cNvPr>
          <p:cNvGrpSpPr/>
          <p:nvPr/>
        </p:nvGrpSpPr>
        <p:grpSpPr>
          <a:xfrm>
            <a:off x="2157111" y="1580544"/>
            <a:ext cx="1904999" cy="2520187"/>
            <a:chOff x="2157111" y="1580544"/>
            <a:chExt cx="1904999" cy="2520187"/>
          </a:xfrm>
        </p:grpSpPr>
        <p:pic>
          <p:nvPicPr>
            <p:cNvPr id="5" name="Graphic 4">
              <a:extLst>
                <a:ext uri="{FF2B5EF4-FFF2-40B4-BE49-F238E27FC236}">
                  <a16:creationId xmlns:a16="http://schemas.microsoft.com/office/drawing/2014/main" id="{E5ED98E4-926E-3920-921A-9F95B91429F4}"/>
                </a:ext>
              </a:extLst>
            </p:cNvPr>
            <p:cNvPicPr>
              <a:picLocks noChangeAspect="1"/>
            </p:cNvPicPr>
            <p:nvPr/>
          </p:nvPicPr>
          <p:blipFill>
            <a:blip r:embed="rId3">
              <a:alphaModFix amt="50000"/>
              <a:extLst>
                <a:ext uri="{96DAC541-7B7A-43D3-8B79-37D633B846F1}">
                  <asvg:svgBlip xmlns:asvg="http://schemas.microsoft.com/office/drawing/2016/SVG/main" r:embed="rId4"/>
                </a:ext>
              </a:extLst>
            </a:blip>
            <a:stretch>
              <a:fillRect/>
            </a:stretch>
          </p:blipFill>
          <p:spPr>
            <a:xfrm>
              <a:off x="2157111" y="1580544"/>
              <a:ext cx="1904999" cy="1904999"/>
            </a:xfrm>
            <a:prstGeom prst="rect">
              <a:avLst/>
            </a:prstGeom>
          </p:spPr>
        </p:pic>
        <p:sp>
          <p:nvSpPr>
            <p:cNvPr id="38" name="TextBox 37">
              <a:extLst>
                <a:ext uri="{FF2B5EF4-FFF2-40B4-BE49-F238E27FC236}">
                  <a16:creationId xmlns:a16="http://schemas.microsoft.com/office/drawing/2014/main" id="{7AFA0481-78D0-4D63-E57B-FC389767342D}"/>
                </a:ext>
              </a:extLst>
            </p:cNvPr>
            <p:cNvSpPr txBox="1"/>
            <p:nvPr/>
          </p:nvSpPr>
          <p:spPr>
            <a:xfrm>
              <a:off x="2232744" y="3454400"/>
              <a:ext cx="1829366" cy="646331"/>
            </a:xfrm>
            <a:prstGeom prst="rect">
              <a:avLst/>
            </a:prstGeom>
            <a:noFill/>
          </p:spPr>
          <p:txBody>
            <a:bodyPr wrap="square" rtlCol="0">
              <a:spAutoFit/>
            </a:bodyPr>
            <a:lstStyle/>
            <a:p>
              <a:pPr algn="ctr"/>
              <a:r>
                <a:rPr lang="en-US" dirty="0">
                  <a:solidFill>
                    <a:schemeClr val="tx1">
                      <a:alpha val="50000"/>
                    </a:schemeClr>
                  </a:solidFill>
                </a:rPr>
                <a:t>Azure API Management</a:t>
              </a:r>
            </a:p>
          </p:txBody>
        </p:sp>
      </p:grpSp>
      <p:grpSp>
        <p:nvGrpSpPr>
          <p:cNvPr id="42" name="Group 41">
            <a:extLst>
              <a:ext uri="{FF2B5EF4-FFF2-40B4-BE49-F238E27FC236}">
                <a16:creationId xmlns:a16="http://schemas.microsoft.com/office/drawing/2014/main" id="{97F32CFC-6C21-9BDA-976E-FA4526A2B8AF}"/>
              </a:ext>
            </a:extLst>
          </p:cNvPr>
          <p:cNvGrpSpPr/>
          <p:nvPr/>
        </p:nvGrpSpPr>
        <p:grpSpPr>
          <a:xfrm>
            <a:off x="5137151" y="1517652"/>
            <a:ext cx="1917698" cy="2306080"/>
            <a:chOff x="5137151" y="1517652"/>
            <a:chExt cx="1917698" cy="2306080"/>
          </a:xfrm>
        </p:grpSpPr>
        <p:pic>
          <p:nvPicPr>
            <p:cNvPr id="7" name="Graphic 6">
              <a:extLst>
                <a:ext uri="{FF2B5EF4-FFF2-40B4-BE49-F238E27FC236}">
                  <a16:creationId xmlns:a16="http://schemas.microsoft.com/office/drawing/2014/main" id="{EB26E62B-1E7F-1912-A618-CD65E953AF6E}"/>
                </a:ext>
              </a:extLst>
            </p:cNvPr>
            <p:cNvPicPr>
              <a:picLocks noChangeAspect="1"/>
            </p:cNvPicPr>
            <p:nvPr/>
          </p:nvPicPr>
          <p:blipFill>
            <a:blip r:embed="rId5">
              <a:alphaModFix amt="50000"/>
              <a:extLst>
                <a:ext uri="{96DAC541-7B7A-43D3-8B79-37D633B846F1}">
                  <asvg:svgBlip xmlns:asvg="http://schemas.microsoft.com/office/drawing/2016/SVG/main" r:embed="rId6"/>
                </a:ext>
              </a:extLst>
            </a:blip>
            <a:stretch>
              <a:fillRect/>
            </a:stretch>
          </p:blipFill>
          <p:spPr>
            <a:xfrm>
              <a:off x="5137151" y="1517652"/>
              <a:ext cx="1917698" cy="1917698"/>
            </a:xfrm>
            <a:prstGeom prst="rect">
              <a:avLst/>
            </a:prstGeom>
          </p:spPr>
        </p:pic>
        <p:sp>
          <p:nvSpPr>
            <p:cNvPr id="39" name="TextBox 38">
              <a:extLst>
                <a:ext uri="{FF2B5EF4-FFF2-40B4-BE49-F238E27FC236}">
                  <a16:creationId xmlns:a16="http://schemas.microsoft.com/office/drawing/2014/main" id="{503556AB-1C61-719C-953C-97A414038E73}"/>
                </a:ext>
              </a:extLst>
            </p:cNvPr>
            <p:cNvSpPr txBox="1"/>
            <p:nvPr/>
          </p:nvSpPr>
          <p:spPr>
            <a:xfrm>
              <a:off x="5137151" y="3454400"/>
              <a:ext cx="1917697" cy="369332"/>
            </a:xfrm>
            <a:prstGeom prst="rect">
              <a:avLst/>
            </a:prstGeom>
            <a:noFill/>
          </p:spPr>
          <p:txBody>
            <a:bodyPr wrap="square" rtlCol="0">
              <a:spAutoFit/>
            </a:bodyPr>
            <a:lstStyle/>
            <a:p>
              <a:pPr algn="ctr"/>
              <a:r>
                <a:rPr lang="en-US" dirty="0">
                  <a:solidFill>
                    <a:schemeClr val="tx1">
                      <a:alpha val="50000"/>
                    </a:schemeClr>
                  </a:solidFill>
                </a:rPr>
                <a:t>Azure Functions</a:t>
              </a:r>
            </a:p>
          </p:txBody>
        </p:sp>
      </p:grpSp>
      <p:grpSp>
        <p:nvGrpSpPr>
          <p:cNvPr id="43" name="Group 42">
            <a:extLst>
              <a:ext uri="{FF2B5EF4-FFF2-40B4-BE49-F238E27FC236}">
                <a16:creationId xmlns:a16="http://schemas.microsoft.com/office/drawing/2014/main" id="{19A02AE2-B230-D4CC-4427-02C115186403}"/>
              </a:ext>
            </a:extLst>
          </p:cNvPr>
          <p:cNvGrpSpPr/>
          <p:nvPr/>
        </p:nvGrpSpPr>
        <p:grpSpPr>
          <a:xfrm>
            <a:off x="8129889" y="1392982"/>
            <a:ext cx="1917699" cy="2738892"/>
            <a:chOff x="8129889" y="1392982"/>
            <a:chExt cx="1917699" cy="2738892"/>
          </a:xfrm>
        </p:grpSpPr>
        <p:pic>
          <p:nvPicPr>
            <p:cNvPr id="9" name="Graphic 8">
              <a:extLst>
                <a:ext uri="{FF2B5EF4-FFF2-40B4-BE49-F238E27FC236}">
                  <a16:creationId xmlns:a16="http://schemas.microsoft.com/office/drawing/2014/main" id="{74FBEFAE-C0DA-FC26-8CBB-F91B4B2E6E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29890" y="1392982"/>
              <a:ext cx="1917698" cy="1917698"/>
            </a:xfrm>
            <a:prstGeom prst="rect">
              <a:avLst/>
            </a:prstGeom>
          </p:spPr>
        </p:pic>
        <p:sp>
          <p:nvSpPr>
            <p:cNvPr id="40" name="TextBox 39">
              <a:extLst>
                <a:ext uri="{FF2B5EF4-FFF2-40B4-BE49-F238E27FC236}">
                  <a16:creationId xmlns:a16="http://schemas.microsoft.com/office/drawing/2014/main" id="{350574BA-A3E2-542A-0777-94225853C12A}"/>
                </a:ext>
              </a:extLst>
            </p:cNvPr>
            <p:cNvSpPr txBox="1"/>
            <p:nvPr/>
          </p:nvSpPr>
          <p:spPr>
            <a:xfrm>
              <a:off x="8129889" y="3485543"/>
              <a:ext cx="1917697" cy="646331"/>
            </a:xfrm>
            <a:prstGeom prst="rect">
              <a:avLst/>
            </a:prstGeom>
            <a:noFill/>
          </p:spPr>
          <p:txBody>
            <a:bodyPr wrap="square" rtlCol="0">
              <a:spAutoFit/>
            </a:bodyPr>
            <a:lstStyle/>
            <a:p>
              <a:pPr algn="ctr"/>
              <a:r>
                <a:rPr lang="en-US" b="1" dirty="0"/>
                <a:t>Azure Container Apps</a:t>
              </a:r>
            </a:p>
          </p:txBody>
        </p:sp>
      </p:grpSp>
      <p:sp>
        <p:nvSpPr>
          <p:cNvPr id="4" name="Rectangle 3">
            <a:extLst>
              <a:ext uri="{FF2B5EF4-FFF2-40B4-BE49-F238E27FC236}">
                <a16:creationId xmlns:a16="http://schemas.microsoft.com/office/drawing/2014/main" id="{BCEBDA6D-7599-2A77-97C8-23D3ED538E30}"/>
              </a:ext>
            </a:extLst>
          </p:cNvPr>
          <p:cNvSpPr/>
          <p:nvPr/>
        </p:nvSpPr>
        <p:spPr>
          <a:xfrm>
            <a:off x="838200" y="4635500"/>
            <a:ext cx="1829366" cy="1155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Granular Scaling</a:t>
            </a:r>
          </a:p>
        </p:txBody>
      </p:sp>
      <p:sp>
        <p:nvSpPr>
          <p:cNvPr id="6" name="Rectangle 5">
            <a:extLst>
              <a:ext uri="{FF2B5EF4-FFF2-40B4-BE49-F238E27FC236}">
                <a16:creationId xmlns:a16="http://schemas.microsoft.com/office/drawing/2014/main" id="{F1CCB69F-CCFD-1097-6EDA-423D393C3975}"/>
              </a:ext>
            </a:extLst>
          </p:cNvPr>
          <p:cNvSpPr/>
          <p:nvPr/>
        </p:nvSpPr>
        <p:spPr>
          <a:xfrm>
            <a:off x="3556000" y="4635500"/>
            <a:ext cx="1816100" cy="1155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Multiple Scale Triggers</a:t>
            </a:r>
          </a:p>
        </p:txBody>
      </p:sp>
      <p:sp>
        <p:nvSpPr>
          <p:cNvPr id="8" name="Rectangle 7">
            <a:extLst>
              <a:ext uri="{FF2B5EF4-FFF2-40B4-BE49-F238E27FC236}">
                <a16:creationId xmlns:a16="http://schemas.microsoft.com/office/drawing/2014/main" id="{A77201FF-F634-79B3-D78D-D9FCE87EAC9B}"/>
              </a:ext>
            </a:extLst>
          </p:cNvPr>
          <p:cNvSpPr/>
          <p:nvPr/>
        </p:nvSpPr>
        <p:spPr>
          <a:xfrm>
            <a:off x="6286500" y="4635499"/>
            <a:ext cx="1816100" cy="11556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Revisions and Blue-Green Deployments</a:t>
            </a:r>
          </a:p>
        </p:txBody>
      </p:sp>
      <p:sp>
        <p:nvSpPr>
          <p:cNvPr id="10" name="Rectangle 9">
            <a:extLst>
              <a:ext uri="{FF2B5EF4-FFF2-40B4-BE49-F238E27FC236}">
                <a16:creationId xmlns:a16="http://schemas.microsoft.com/office/drawing/2014/main" id="{9DB3FAD1-2D19-F9C1-7905-3E7CD95CA110}"/>
              </a:ext>
            </a:extLst>
          </p:cNvPr>
          <p:cNvSpPr/>
          <p:nvPr/>
        </p:nvSpPr>
        <p:spPr>
          <a:xfrm>
            <a:off x="9017000" y="4635500"/>
            <a:ext cx="1816100" cy="1155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Service-to-Service Communication</a:t>
            </a:r>
          </a:p>
        </p:txBody>
      </p:sp>
    </p:spTree>
    <p:extLst>
      <p:ext uri="{BB962C8B-B14F-4D97-AF65-F5344CB8AC3E}">
        <p14:creationId xmlns:p14="http://schemas.microsoft.com/office/powerpoint/2010/main" val="247402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31290-152D-9856-9431-FCF8DB7B3042}"/>
              </a:ext>
            </a:extLst>
          </p:cNvPr>
          <p:cNvSpPr txBox="1">
            <a:spLocks/>
          </p:cNvSpPr>
          <p:nvPr/>
        </p:nvSpPr>
        <p:spPr>
          <a:xfrm>
            <a:off x="286265" y="241558"/>
            <a:ext cx="11619470" cy="6975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dirty="0"/>
              <a:t>Who is Chad Green?</a:t>
            </a:r>
          </a:p>
        </p:txBody>
      </p:sp>
      <p:pic>
        <p:nvPicPr>
          <p:cNvPr id="3" name="Picture 2">
            <a:extLst>
              <a:ext uri="{FF2B5EF4-FFF2-40B4-BE49-F238E27FC236}">
                <a16:creationId xmlns:a16="http://schemas.microsoft.com/office/drawing/2014/main" id="{B703020B-AC26-D86D-1EAF-869EDD54C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79FD8C10-BBF0-6653-672F-C192567DE635}"/>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1B202CBD-C150-AA70-BD46-E205EA758793}"/>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4985D3AA-A066-8552-4DC5-D07713A30779}"/>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C79266C0-A676-6D29-FE6F-B5DA169D5CAE}"/>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AA9718DA-9C5A-10CC-BCD3-AFF67619204F}"/>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BB4FDA20-F69A-56A8-FCFA-AE67D384C719}"/>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D676DD6D-44CE-3CD8-D573-239CBC4AB4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spTree>
    <p:extLst>
      <p:ext uri="{BB962C8B-B14F-4D97-AF65-F5344CB8AC3E}">
        <p14:creationId xmlns:p14="http://schemas.microsoft.com/office/powerpoint/2010/main" val="1987747807"/>
      </p:ext>
    </p:extLst>
  </p:cSld>
  <p:clrMapOvr>
    <a:masterClrMapping/>
  </p:clrMapOvr>
</p:sld>
</file>

<file path=ppt/theme/theme1.xml><?xml version="1.0" encoding="utf-8"?>
<a:theme xmlns:a="http://schemas.openxmlformats.org/drawingml/2006/main" name="TaleLearnCode">
  <a:themeElements>
    <a:clrScheme name="Building Resilient and Scalable APIs in Azure">
      <a:dk1>
        <a:srgbClr val="00263A"/>
      </a:dk1>
      <a:lt1>
        <a:srgbClr val="F4F8FB"/>
      </a:lt1>
      <a:dk2>
        <a:srgbClr val="1A1A1A"/>
      </a:dk2>
      <a:lt2>
        <a:srgbClr val="DCEAF5"/>
      </a:lt2>
      <a:accent1>
        <a:srgbClr val="0078D4"/>
      </a:accent1>
      <a:accent2>
        <a:srgbClr val="00B7C3"/>
      </a:accent2>
      <a:accent3>
        <a:srgbClr val="FFB900"/>
      </a:accent3>
      <a:accent4>
        <a:srgbClr val="E81123"/>
      </a:accent4>
      <a:accent5>
        <a:srgbClr val="5C2D91"/>
      </a:accent5>
      <a:accent6>
        <a:srgbClr val="7A7A7A"/>
      </a:accent6>
      <a:hlink>
        <a:srgbClr val="005A9E"/>
      </a:hlink>
      <a:folHlink>
        <a:srgbClr val="6B4C9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aleLearnCode">
  <a:themeElements>
    <a:clrScheme name="Building Resilient and Scalable APIs in Azure">
      <a:dk1>
        <a:srgbClr val="00263A"/>
      </a:dk1>
      <a:lt1>
        <a:srgbClr val="F4F8FB"/>
      </a:lt1>
      <a:dk2>
        <a:srgbClr val="1A1A1A"/>
      </a:dk2>
      <a:lt2>
        <a:srgbClr val="DCEAF5"/>
      </a:lt2>
      <a:accent1>
        <a:srgbClr val="0078D4"/>
      </a:accent1>
      <a:accent2>
        <a:srgbClr val="00B7C3"/>
      </a:accent2>
      <a:accent3>
        <a:srgbClr val="FFB900"/>
      </a:accent3>
      <a:accent4>
        <a:srgbClr val="E81123"/>
      </a:accent4>
      <a:accent5>
        <a:srgbClr val="5C2D91"/>
      </a:accent5>
      <a:accent6>
        <a:srgbClr val="7A7A7A"/>
      </a:accent6>
      <a:hlink>
        <a:srgbClr val="005A9E"/>
      </a:hlink>
      <a:folHlink>
        <a:srgbClr val="6B4C9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Slide Design">
  <a:themeElements>
    <a:clrScheme name="Building Resilient and Scalable APIs in Azure">
      <a:dk1>
        <a:srgbClr val="00263A"/>
      </a:dk1>
      <a:lt1>
        <a:srgbClr val="F4F8FB"/>
      </a:lt1>
      <a:dk2>
        <a:srgbClr val="1A1A1A"/>
      </a:dk2>
      <a:lt2>
        <a:srgbClr val="DCEAF5"/>
      </a:lt2>
      <a:accent1>
        <a:srgbClr val="0078D4"/>
      </a:accent1>
      <a:accent2>
        <a:srgbClr val="00B7C3"/>
      </a:accent2>
      <a:accent3>
        <a:srgbClr val="FFB900"/>
      </a:accent3>
      <a:accent4>
        <a:srgbClr val="E81123"/>
      </a:accent4>
      <a:accent5>
        <a:srgbClr val="5C2D91"/>
      </a:accent5>
      <a:accent6>
        <a:srgbClr val="7A7A7A"/>
      </a:accent6>
      <a:hlink>
        <a:srgbClr val="005A9E"/>
      </a:hlink>
      <a:folHlink>
        <a:srgbClr val="6B4C9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2265</TotalTime>
  <Words>1897</Words>
  <Application>Microsoft Office PowerPoint</Application>
  <PresentationFormat>Widescreen</PresentationFormat>
  <Paragraphs>162</Paragraphs>
  <Slides>10</Slides>
  <Notes>8</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10</vt:i4>
      </vt:variant>
    </vt:vector>
  </HeadingPairs>
  <TitlesOfParts>
    <vt:vector size="17" baseType="lpstr">
      <vt:lpstr>Aptos</vt:lpstr>
      <vt:lpstr>Arial</vt:lpstr>
      <vt:lpstr>Calibri</vt:lpstr>
      <vt:lpstr>Kamerik205 8</vt:lpstr>
      <vt:lpstr>TaleLearnCode</vt:lpstr>
      <vt:lpstr>1_TaleLearnCode</vt:lpstr>
      <vt:lpstr>Title Slide Design</vt:lpstr>
      <vt:lpstr>PowerPoint Presentation</vt:lpstr>
      <vt:lpstr>Agenda</vt:lpstr>
      <vt:lpstr>The Resilience Challenge</vt:lpstr>
      <vt:lpstr>Resilience Turnaround</vt:lpstr>
      <vt:lpstr>Azure Toolset Overview</vt:lpstr>
      <vt:lpstr>Azure Toolset Overview</vt:lpstr>
      <vt:lpstr>Azure Toolset Overview</vt:lpstr>
      <vt:lpstr>Azure Toolset Overview</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19</cp:revision>
  <dcterms:created xsi:type="dcterms:W3CDTF">2023-11-19T00:00:57Z</dcterms:created>
  <dcterms:modified xsi:type="dcterms:W3CDTF">2025-09-04T01:32:05Z</dcterms:modified>
</cp:coreProperties>
</file>